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Roboto"/>
      <p:regular r:id="rId32"/>
      <p:bold r:id="rId33"/>
      <p:italic r:id="rId34"/>
      <p:boldItalic r:id="rId35"/>
    </p:embeddedFont>
    <p:embeddedFont>
      <p:font typeface="Nunito"/>
      <p:regular r:id="rId36"/>
      <p:bold r:id="rId37"/>
      <p:italic r:id="rId38"/>
      <p:boldItalic r:id="rId39"/>
    </p:embeddedFont>
    <p:embeddedFont>
      <p:font typeface="Montserrat"/>
      <p:regular r:id="rId40"/>
      <p:bold r:id="rId41"/>
      <p:italic r:id="rId42"/>
      <p:boldItalic r:id="rId43"/>
    </p:embeddedFont>
    <p:embeddedFont>
      <p:font typeface="Source Sans Pro"/>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48" roundtripDataSignature="AMtx7mg3W3+axzSWH7nkn/SbAJfIrmZcF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regular.fntdata"/><Relationship Id="rId20" Type="http://schemas.openxmlformats.org/officeDocument/2006/relationships/slide" Target="slides/slide15.xml"/><Relationship Id="rId42" Type="http://schemas.openxmlformats.org/officeDocument/2006/relationships/font" Target="fonts/Montserrat-italic.fntdata"/><Relationship Id="rId41" Type="http://schemas.openxmlformats.org/officeDocument/2006/relationships/font" Target="fonts/Montserrat-bold.fntdata"/><Relationship Id="rId22" Type="http://schemas.openxmlformats.org/officeDocument/2006/relationships/slide" Target="slides/slide17.xml"/><Relationship Id="rId44" Type="http://schemas.openxmlformats.org/officeDocument/2006/relationships/font" Target="fonts/SourceSansPro-regular.fntdata"/><Relationship Id="rId21" Type="http://schemas.openxmlformats.org/officeDocument/2006/relationships/slide" Target="slides/slide16.xml"/><Relationship Id="rId43" Type="http://schemas.openxmlformats.org/officeDocument/2006/relationships/font" Target="fonts/Montserrat-boldItalic.fntdata"/><Relationship Id="rId24" Type="http://schemas.openxmlformats.org/officeDocument/2006/relationships/slide" Target="slides/slide19.xml"/><Relationship Id="rId46" Type="http://schemas.openxmlformats.org/officeDocument/2006/relationships/font" Target="fonts/SourceSansPro-italic.fntdata"/><Relationship Id="rId23" Type="http://schemas.openxmlformats.org/officeDocument/2006/relationships/slide" Target="slides/slide18.xml"/><Relationship Id="rId45" Type="http://schemas.openxmlformats.org/officeDocument/2006/relationships/font" Target="fonts/SourceSansPr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8" Type="http://customschemas.google.com/relationships/presentationmetadata" Target="metadata"/><Relationship Id="rId25" Type="http://schemas.openxmlformats.org/officeDocument/2006/relationships/slide" Target="slides/slide20.xml"/><Relationship Id="rId47" Type="http://schemas.openxmlformats.org/officeDocument/2006/relationships/font" Target="fonts/SourceSansPro-bold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bold.fntdata"/><Relationship Id="rId10" Type="http://schemas.openxmlformats.org/officeDocument/2006/relationships/slide" Target="slides/slide5.xml"/><Relationship Id="rId32" Type="http://schemas.openxmlformats.org/officeDocument/2006/relationships/font" Target="fonts/Roboto-regular.fntdata"/><Relationship Id="rId13" Type="http://schemas.openxmlformats.org/officeDocument/2006/relationships/slide" Target="slides/slide8.xml"/><Relationship Id="rId35" Type="http://schemas.openxmlformats.org/officeDocument/2006/relationships/font" Target="fonts/Roboto-boldItalic.fntdata"/><Relationship Id="rId12" Type="http://schemas.openxmlformats.org/officeDocument/2006/relationships/slide" Target="slides/slide7.xml"/><Relationship Id="rId34" Type="http://schemas.openxmlformats.org/officeDocument/2006/relationships/font" Target="fonts/Roboto-italic.fntdata"/><Relationship Id="rId15" Type="http://schemas.openxmlformats.org/officeDocument/2006/relationships/slide" Target="slides/slide10.xml"/><Relationship Id="rId37" Type="http://schemas.openxmlformats.org/officeDocument/2006/relationships/font" Target="fonts/Nunito-bold.fntdata"/><Relationship Id="rId14" Type="http://schemas.openxmlformats.org/officeDocument/2006/relationships/slide" Target="slides/slide9.xml"/><Relationship Id="rId36" Type="http://schemas.openxmlformats.org/officeDocument/2006/relationships/font" Target="fonts/Nunito-regular.fntdata"/><Relationship Id="rId17" Type="http://schemas.openxmlformats.org/officeDocument/2006/relationships/slide" Target="slides/slide12.xml"/><Relationship Id="rId39" Type="http://schemas.openxmlformats.org/officeDocument/2006/relationships/font" Target="fonts/Nunito-boldItalic.fntdata"/><Relationship Id="rId16" Type="http://schemas.openxmlformats.org/officeDocument/2006/relationships/slide" Target="slides/slide11.xml"/><Relationship Id="rId38" Type="http://schemas.openxmlformats.org/officeDocument/2006/relationships/font" Target="fonts/Nunit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03777f4671_0_9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8" name="Google Shape;198;g203777f4671_0_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03777f4671_0_9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g203777f4671_0_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0486492848_0_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6" name="Google Shape;216;g20486492848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03777f4671_0_1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 name="Google Shape;225;g203777f4671_0_1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03777f4671_0_1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4" name="Google Shape;234;g203777f4671_0_1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03777f4671_0_1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3" name="Google Shape;243;g203777f4671_0_1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059d7f5f9c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Google Shape;248;g2059d7f5f9c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The opening price is the price at which a security first trades when an exchange opens for the day</a:t>
            </a:r>
            <a:endParaRPr/>
          </a:p>
          <a:p>
            <a:pPr indent="0" lvl="0" marL="0" rtl="0" algn="l">
              <a:lnSpc>
                <a:spcPct val="100000"/>
              </a:lnSpc>
              <a:spcBef>
                <a:spcPts val="0"/>
              </a:spcBef>
              <a:spcAft>
                <a:spcPts val="0"/>
              </a:spcAft>
              <a:buSzPts val="1100"/>
              <a:buNone/>
            </a:pPr>
            <a:r>
              <a:rPr lang="en"/>
              <a:t>"Closing price" generally refers to the last price at which a stock trades during a regular trading session</a:t>
            </a:r>
            <a:endParaRPr/>
          </a:p>
          <a:p>
            <a:pPr indent="0" lvl="0" marL="0" rtl="0" algn="l">
              <a:lnSpc>
                <a:spcPct val="100000"/>
              </a:lnSpc>
              <a:spcBef>
                <a:spcPts val="0"/>
              </a:spcBef>
              <a:spcAft>
                <a:spcPts val="0"/>
              </a:spcAft>
              <a:buSzPts val="1100"/>
              <a:buNone/>
            </a:pPr>
            <a:r>
              <a:rPr lang="en"/>
              <a:t>Adjusted closing price refers to the price of the stock after paying off the dividends</a:t>
            </a:r>
            <a:endParaRPr/>
          </a:p>
          <a:p>
            <a:pPr indent="0" lvl="0" marL="0" rtl="0" algn="l">
              <a:lnSpc>
                <a:spcPct val="100000"/>
              </a:lnSpc>
              <a:spcBef>
                <a:spcPts val="0"/>
              </a:spcBef>
              <a:spcAft>
                <a:spcPts val="0"/>
              </a:spcAft>
              <a:buSzPts val="1100"/>
              <a:buNone/>
            </a:pPr>
            <a:r>
              <a:rPr lang="en"/>
              <a:t>Volume measures the number of shares traded in a stock or contracts traded in futures or options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059d7f5f9c_0_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8" name="Google Shape;258;g2059d7f5f9c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We don’t want to make our question too vague, because that would make it harder to decide what data we want to collect</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059d7f5f9c_0_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7" name="Google Shape;267;g2059d7f5f9c_0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Most of the time we won’t have the data beforehand, instead we come up with a question first and then collect the data we need accordingly</a:t>
            </a:r>
            <a:endParaRPr/>
          </a:p>
          <a:p>
            <a:pPr indent="0" lvl="0" marL="0" rtl="0" algn="l">
              <a:lnSpc>
                <a:spcPct val="100000"/>
              </a:lnSpc>
              <a:spcBef>
                <a:spcPts val="0"/>
              </a:spcBef>
              <a:spcAft>
                <a:spcPts val="0"/>
              </a:spcAft>
              <a:buSzPts val="1100"/>
              <a:buNone/>
            </a:pPr>
            <a:r>
              <a:rPr lang="en"/>
              <a:t>We also want to make sure the source of the data is reliable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059d7f5f9c_0_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6" name="Google Shape;276;g2059d7f5f9c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Some examples we talked about in previous slides today: </a:t>
            </a:r>
            <a:endParaRPr/>
          </a:p>
          <a:p>
            <a:pPr indent="-298450" lvl="0" marL="457200" rtl="0" algn="l">
              <a:lnSpc>
                <a:spcPct val="100000"/>
              </a:lnSpc>
              <a:spcBef>
                <a:spcPts val="0"/>
              </a:spcBef>
              <a:spcAft>
                <a:spcPts val="0"/>
              </a:spcAft>
              <a:buSzPts val="1100"/>
              <a:buChar char="-"/>
            </a:pPr>
            <a:r>
              <a:rPr lang="en"/>
              <a:t>Data cleaning </a:t>
            </a:r>
            <a:endParaRPr/>
          </a:p>
          <a:p>
            <a:pPr indent="-298450" lvl="1" marL="914400" rtl="0" algn="l">
              <a:lnSpc>
                <a:spcPct val="100000"/>
              </a:lnSpc>
              <a:spcBef>
                <a:spcPts val="0"/>
              </a:spcBef>
              <a:spcAft>
                <a:spcPts val="0"/>
              </a:spcAft>
              <a:buSzPts val="1100"/>
              <a:buChar char="-"/>
            </a:pPr>
            <a:r>
              <a:rPr lang="en"/>
              <a:t>sometimes raw data are messy because in real world, its common to get data that are unstructured or unfiltered, so we want to transform it into the format that is easier for future analysis; another example is how we want to deal with null values (remove, replace, etc.)</a:t>
            </a:r>
            <a:endParaRPr/>
          </a:p>
          <a:p>
            <a:pPr indent="-298450" lvl="1" marL="914400" rtl="0" algn="l">
              <a:lnSpc>
                <a:spcPct val="100000"/>
              </a:lnSpc>
              <a:spcBef>
                <a:spcPts val="0"/>
              </a:spcBef>
              <a:spcAft>
                <a:spcPts val="0"/>
              </a:spcAft>
              <a:buSzPts val="1100"/>
              <a:buChar char="-"/>
            </a:pPr>
            <a:r>
              <a:rPr lang="en"/>
              <a:t>this example that we are looking at: the dataset is already pretty organized except for some null values which the author later removed</a:t>
            </a:r>
            <a:endParaRPr/>
          </a:p>
          <a:p>
            <a:pPr indent="-298450" lvl="1" marL="914400" rtl="0" algn="l">
              <a:lnSpc>
                <a:spcPct val="100000"/>
              </a:lnSpc>
              <a:spcBef>
                <a:spcPts val="0"/>
              </a:spcBef>
              <a:spcAft>
                <a:spcPts val="0"/>
              </a:spcAft>
              <a:buSzPts val="1100"/>
              <a:buChar char="-"/>
            </a:pPr>
            <a:r>
              <a:rPr lang="en"/>
              <a:t>therefore, this is the most important step of a ds project, since bad data will mostly likely produce bad results</a:t>
            </a:r>
            <a:endParaRPr/>
          </a:p>
          <a:p>
            <a:pPr indent="-298450" lvl="0" marL="457200" rtl="0" algn="l">
              <a:lnSpc>
                <a:spcPct val="100000"/>
              </a:lnSpc>
              <a:spcBef>
                <a:spcPts val="0"/>
              </a:spcBef>
              <a:spcAft>
                <a:spcPts val="0"/>
              </a:spcAft>
              <a:buSzPts val="1100"/>
              <a:buChar char="-"/>
            </a:pPr>
            <a:r>
              <a:rPr lang="en"/>
              <a:t>combining it with other datasets (for example, if we want to understand what role the inflation plays in this, we can find data related to that; or if we want to understand how stock price of competing companies affect Yahoo’s stock price…)</a:t>
            </a:r>
            <a:endParaRPr/>
          </a:p>
          <a:p>
            <a:pPr indent="-298450" lvl="0" marL="457200" rtl="0" algn="l">
              <a:lnSpc>
                <a:spcPct val="100000"/>
              </a:lnSpc>
              <a:spcBef>
                <a:spcPts val="0"/>
              </a:spcBef>
              <a:spcAft>
                <a:spcPts val="0"/>
              </a:spcAft>
              <a:buSzPts val="1100"/>
              <a:buChar char="-"/>
            </a:pPr>
            <a:r>
              <a:rPr lang="en"/>
              <a:t>visualizing the data</a:t>
            </a:r>
            <a:endParaRPr/>
          </a:p>
          <a:p>
            <a:pPr indent="-298450" lvl="0" marL="457200" rtl="0" algn="l">
              <a:lnSpc>
                <a:spcPct val="100000"/>
              </a:lnSpc>
              <a:spcBef>
                <a:spcPts val="0"/>
              </a:spcBef>
              <a:spcAft>
                <a:spcPts val="0"/>
              </a:spcAft>
              <a:buSzPts val="1100"/>
              <a:buChar char="-"/>
            </a:pPr>
            <a:r>
              <a:rPr lang="en"/>
              <a:t>loading the data into the target location (i.e. a cloud platform)</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 name="Google Shape;13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059d7f5f9c_0_4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5" name="Google Shape;285;g2059d7f5f9c_0_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Example of what the author of this kaggle case study did: she visualized the data to look at the correlation between adjusted close price versus open, high, low, and close price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This step is important as it helps us to identify and discover patterns that might be valuable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059d7f5f9c_0_7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5" name="Google Shape;295;g2059d7f5f9c_0_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Notice how the dataset is split into train &amp; test datasets. The test dataset will later be used for comparison.</a:t>
            </a:r>
            <a:endParaRPr/>
          </a:p>
          <a:p>
            <a:pPr indent="0" lvl="0" marL="0" rtl="0" algn="l">
              <a:lnSpc>
                <a:spcPct val="100000"/>
              </a:lnSpc>
              <a:spcBef>
                <a:spcPts val="0"/>
              </a:spcBef>
              <a:spcAft>
                <a:spcPts val="0"/>
              </a:spcAft>
              <a:buSzPts val="1100"/>
              <a:buNone/>
            </a:pPr>
            <a:r>
              <a:rPr lang="en"/>
              <a:t>we should use the training set to build predictive models and leave the test set untouched</a:t>
            </a:r>
            <a:endParaRPr/>
          </a:p>
          <a:p>
            <a:pPr indent="0" lvl="0" marL="0" rtl="0" algn="l">
              <a:lnSpc>
                <a:spcPct val="100000"/>
              </a:lnSpc>
              <a:spcBef>
                <a:spcPts val="0"/>
              </a:spcBef>
              <a:spcAft>
                <a:spcPts val="0"/>
              </a:spcAft>
              <a:buSzPts val="1100"/>
              <a:buNone/>
            </a:pPr>
            <a:r>
              <a:rPr lang="en"/>
              <a:t>Then after training our model, we evaluate the model’s performance on the unseen data points, which come from the test set</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059d7f5f9c_0_8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5" name="Google Shape;305;g2059d7f5f9c_0_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MAE is a measure of errors between paired observations expressing the same phenomenon, in this case it’s actual values vs. predicted values.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Some ways to improve: change the model’s parameters</a:t>
            </a:r>
            <a:endParaRPr/>
          </a:p>
          <a:p>
            <a:pPr indent="0" lvl="0" marL="0" rtl="0" algn="l">
              <a:lnSpc>
                <a:spcPct val="100000"/>
              </a:lnSpc>
              <a:spcBef>
                <a:spcPts val="0"/>
              </a:spcBef>
              <a:spcAft>
                <a:spcPts val="0"/>
              </a:spcAft>
              <a:buSzPts val="1100"/>
              <a:buNone/>
            </a:pPr>
            <a:r>
              <a:rPr lang="en"/>
              <a:t>One thing to note is that we don’t want the model to overfit, which happens when the model has really small errors on training set but large errors in test set → we want the model to generalize instead of fit closely to data points in training set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059d7f5f9c_0_10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5" name="Google Shape;315;g2059d7f5f9c_0_1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203777f4671_0_1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1" name="Google Shape;331;g203777f4671_0_1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6" name="Google Shape;336;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GBM is planned for next Thursday (September 24) at 6pm where all the Directors and PVP will be presenting for their respective organizations</a:t>
            </a:r>
            <a:endParaRPr/>
          </a:p>
          <a:p>
            <a:pPr indent="-298450" lvl="0" marL="457200" rtl="0" algn="l">
              <a:lnSpc>
                <a:spcPct val="100000"/>
              </a:lnSpc>
              <a:spcBef>
                <a:spcPts val="0"/>
              </a:spcBef>
              <a:spcAft>
                <a:spcPts val="0"/>
              </a:spcAft>
              <a:buSzPts val="1100"/>
              <a:buChar char="-"/>
            </a:pPr>
            <a:r>
              <a:rPr lang="en"/>
              <a:t>How can I get involved? We are recruiting for most subcommittees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Active Community on Discord</a:t>
            </a:r>
            <a:endParaRPr/>
          </a:p>
          <a:p>
            <a:pPr indent="-298450" lvl="0" marL="457200" rtl="0" algn="l">
              <a:lnSpc>
                <a:spcPct val="100000"/>
              </a:lnSpc>
              <a:spcBef>
                <a:spcPts val="0"/>
              </a:spcBef>
              <a:spcAft>
                <a:spcPts val="0"/>
              </a:spcAft>
              <a:buSzPts val="1100"/>
              <a:buChar char="-"/>
            </a:pPr>
            <a:r>
              <a:rPr lang="en"/>
              <a:t>People come from various backgrounds (check website for where we have interned, advice/tips), tutoring, HDSI Research Scholarship, professors, research at Qualcomm Institute, etc.</a:t>
            </a:r>
            <a:endParaRPr/>
          </a:p>
          <a:p>
            <a:pPr indent="-298450" lvl="0" marL="457200" rtl="0" algn="l">
              <a:lnSpc>
                <a:spcPct val="100000"/>
              </a:lnSpc>
              <a:spcBef>
                <a:spcPts val="0"/>
              </a:spcBef>
              <a:spcAft>
                <a:spcPts val="0"/>
              </a:spcAft>
              <a:buSzPts val="1100"/>
              <a:buChar char="-"/>
            </a:pPr>
            <a:r>
              <a:rPr lang="en"/>
              <a:t>Opportunities, class questions, etc.</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Tabling tomorrow! And next Tuesday (Library Walk) and Wednesday (EOTG), additionally we will be speaking at DSC classes either this week or next, etc.</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2" name="Google Shape;172;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9" name="Google Shape;189;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ds3.ucsd.edu/" TargetMode="External"/><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4.png"/><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4.png"/><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4.png"/><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hyperlink" Target="https://ds3.ucsd.edu/" TargetMode="Externa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4.png"/><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1_Blank">
    <p:spTree>
      <p:nvGrpSpPr>
        <p:cNvPr id="7" name="Shape 7"/>
        <p:cNvGrpSpPr/>
        <p:nvPr/>
      </p:nvGrpSpPr>
      <p:grpSpPr>
        <a:xfrm>
          <a:off x="0" y="0"/>
          <a:ext cx="0" cy="0"/>
          <a:chOff x="0" y="0"/>
          <a:chExt cx="0" cy="0"/>
        </a:xfrm>
      </p:grpSpPr>
      <p:sp>
        <p:nvSpPr>
          <p:cNvPr id="8" name="Google Shape;8;p9"/>
          <p:cNvSpPr/>
          <p:nvPr/>
        </p:nvSpPr>
        <p:spPr>
          <a:xfrm rot="5400000">
            <a:off x="244525" y="-244650"/>
            <a:ext cx="4430700" cy="49200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c</a:t>
            </a:r>
            <a:endParaRPr b="0" i="0" sz="1400" u="none" cap="none" strike="noStrike">
              <a:solidFill>
                <a:srgbClr val="000000"/>
              </a:solidFill>
              <a:latin typeface="Arial"/>
              <a:ea typeface="Arial"/>
              <a:cs typeface="Arial"/>
              <a:sym typeface="Arial"/>
            </a:endParaRPr>
          </a:p>
        </p:txBody>
      </p:sp>
      <p:sp>
        <p:nvSpPr>
          <p:cNvPr id="9" name="Google Shape;9;p9"/>
          <p:cNvSpPr/>
          <p:nvPr/>
        </p:nvSpPr>
        <p:spPr>
          <a:xfrm>
            <a:off x="0" y="209400"/>
            <a:ext cx="2996700" cy="7899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 name="Google Shape;10;p9"/>
          <p:cNvSpPr/>
          <p:nvPr/>
        </p:nvSpPr>
        <p:spPr>
          <a:xfrm flipH="1" rot="10800000">
            <a:off x="2996690" y="209325"/>
            <a:ext cx="1476300" cy="7899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9"/>
          <p:cNvSpPr/>
          <p:nvPr/>
        </p:nvSpPr>
        <p:spPr>
          <a:xfrm flipH="1" rot="10800000">
            <a:off x="4016025" y="394700"/>
            <a:ext cx="466500" cy="421200"/>
          </a:xfrm>
          <a:prstGeom prst="rtTriangle">
            <a:avLst/>
          </a:prstGeom>
          <a:solidFill>
            <a:srgbClr val="000C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9"/>
          <p:cNvSpPr/>
          <p:nvPr/>
        </p:nvSpPr>
        <p:spPr>
          <a:xfrm>
            <a:off x="0" y="394825"/>
            <a:ext cx="4017900" cy="418800"/>
          </a:xfrm>
          <a:prstGeom prst="rect">
            <a:avLst/>
          </a:prstGeom>
          <a:solidFill>
            <a:srgbClr val="000C33"/>
          </a:solid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400"/>
              <a:buFont typeface="Arial"/>
              <a:buNone/>
            </a:pPr>
            <a:r>
              <a:rPr b="0" i="0" lang="en" sz="1400" u="sng" cap="none" strike="noStrike">
                <a:solidFill>
                  <a:schemeClr val="lt2"/>
                </a:solidFill>
                <a:latin typeface="Arial"/>
                <a:ea typeface="Arial"/>
                <a:cs typeface="Arial"/>
                <a:sym typeface="Arial"/>
                <a:hlinkClick r:id="rId2">
                  <a:extLst>
                    <a:ext uri="{A12FA001-AC4F-418D-AE19-62706E023703}">
                      <ahyp:hlinkClr val="tx"/>
                    </a:ext>
                  </a:extLst>
                </a:hlinkClick>
              </a:rPr>
              <a:t>https://ds3.ucsd.edu/</a:t>
            </a:r>
            <a:r>
              <a:rPr b="0" i="0" lang="en" sz="1400" u="none" cap="none" strike="noStrike">
                <a:solidFill>
                  <a:schemeClr val="lt2"/>
                </a:solidFill>
                <a:latin typeface="Arial"/>
                <a:ea typeface="Arial"/>
                <a:cs typeface="Arial"/>
                <a:sym typeface="Arial"/>
              </a:rPr>
              <a:t> </a:t>
            </a:r>
            <a:r>
              <a:rPr b="1" i="0" lang="en" sz="1400" u="none" cap="none" strike="noStrike">
                <a:solidFill>
                  <a:schemeClr val="lt2"/>
                </a:solidFill>
                <a:latin typeface="Arial"/>
                <a:ea typeface="Arial"/>
                <a:cs typeface="Arial"/>
                <a:sym typeface="Arial"/>
              </a:rPr>
              <a:t>|</a:t>
            </a:r>
            <a:r>
              <a:rPr b="0" i="0" lang="en" sz="1400" u="none" cap="none" strike="noStrike">
                <a:solidFill>
                  <a:schemeClr val="lt2"/>
                </a:solidFill>
                <a:latin typeface="Arial"/>
                <a:ea typeface="Arial"/>
                <a:cs typeface="Arial"/>
                <a:sym typeface="Arial"/>
              </a:rPr>
              <a:t> ds3@ucsd.edu</a:t>
            </a:r>
            <a:endParaRPr/>
          </a:p>
        </p:txBody>
      </p:sp>
      <p:sp>
        <p:nvSpPr>
          <p:cNvPr id="13" name="Google Shape;13;p9"/>
          <p:cNvSpPr txBox="1"/>
          <p:nvPr>
            <p:ph idx="1" type="body"/>
          </p:nvPr>
        </p:nvSpPr>
        <p:spPr>
          <a:xfrm>
            <a:off x="3167743" y="1462970"/>
            <a:ext cx="5685234" cy="1457542"/>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SzPts val="1400"/>
              <a:buNone/>
              <a:defRPr b="0" i="0" sz="4400" u="none" cap="none" strike="noStrike">
                <a:solidFill>
                  <a:schemeClr val="dk1"/>
                </a:solidFill>
                <a:latin typeface="Arial"/>
                <a:ea typeface="Arial"/>
                <a:cs typeface="Arial"/>
                <a:sym typeface="Arial"/>
              </a:defRPr>
            </a:lvl1pPr>
            <a:lvl2pPr indent="-228600" lvl="1" marL="9144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4" name="Google Shape;14;p9"/>
          <p:cNvSpPr txBox="1"/>
          <p:nvPr>
            <p:ph idx="2" type="body"/>
          </p:nvPr>
        </p:nvSpPr>
        <p:spPr>
          <a:xfrm>
            <a:off x="6769100" y="2922787"/>
            <a:ext cx="2083877" cy="98881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SzPts val="1400"/>
              <a:buNone/>
              <a:defRPr b="0" i="0" sz="1400" u="none" cap="none" strike="noStrike">
                <a:solidFill>
                  <a:srgbClr val="37437B"/>
                </a:solidFill>
                <a:latin typeface="Arial"/>
                <a:ea typeface="Arial"/>
                <a:cs typeface="Arial"/>
                <a:sym typeface="Arial"/>
              </a:defRPr>
            </a:lvl1pPr>
            <a:lvl2pPr indent="-228600" lvl="1" marL="9144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5" name="Google Shape;15;p9"/>
          <p:cNvSpPr/>
          <p:nvPr/>
        </p:nvSpPr>
        <p:spPr>
          <a:xfrm>
            <a:off x="7360625" y="23466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6" name="Google Shape;16;p9"/>
          <p:cNvPicPr preferRelativeResize="0"/>
          <p:nvPr/>
        </p:nvPicPr>
        <p:blipFill rotWithShape="1">
          <a:blip r:embed="rId3">
            <a:alphaModFix/>
          </a:blip>
          <a:srcRect b="0" l="0" r="0" t="0"/>
          <a:stretch/>
        </p:blipFill>
        <p:spPr>
          <a:xfrm>
            <a:off x="7533180" y="292235"/>
            <a:ext cx="1470049" cy="85475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1_Title and body 4">
    <p:spTree>
      <p:nvGrpSpPr>
        <p:cNvPr id="86" name="Shape 86"/>
        <p:cNvGrpSpPr/>
        <p:nvPr/>
      </p:nvGrpSpPr>
      <p:grpSpPr>
        <a:xfrm>
          <a:off x="0" y="0"/>
          <a:ext cx="0" cy="0"/>
          <a:chOff x="0" y="0"/>
          <a:chExt cx="0" cy="0"/>
        </a:xfrm>
      </p:grpSpPr>
      <p:pic>
        <p:nvPicPr>
          <p:cNvPr id="87" name="Google Shape;87;p16"/>
          <p:cNvPicPr preferRelativeResize="0"/>
          <p:nvPr/>
        </p:nvPicPr>
        <p:blipFill rotWithShape="1">
          <a:blip r:embed="rId2">
            <a:alphaModFix/>
          </a:blip>
          <a:srcRect b="0" l="0" r="86355" t="0"/>
          <a:stretch/>
        </p:blipFill>
        <p:spPr>
          <a:xfrm>
            <a:off x="0" y="0"/>
            <a:ext cx="996950" cy="5143500"/>
          </a:xfrm>
          <a:prstGeom prst="rect">
            <a:avLst/>
          </a:prstGeom>
          <a:noFill/>
          <a:ln>
            <a:noFill/>
          </a:ln>
        </p:spPr>
      </p:pic>
      <p:sp>
        <p:nvSpPr>
          <p:cNvPr id="88" name="Google Shape;88;p16"/>
          <p:cNvSpPr txBox="1"/>
          <p:nvPr/>
        </p:nvSpPr>
        <p:spPr>
          <a:xfrm>
            <a:off x="0" y="1833086"/>
            <a:ext cx="1704975" cy="147732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1.Background</a:t>
            </a:r>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2. Life Cycle</a:t>
            </a:r>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 Stages</a:t>
            </a:r>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3. Engagement</a:t>
            </a:r>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 Activity</a:t>
            </a:r>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D39663"/>
                </a:solidFill>
                <a:latin typeface="Arial"/>
                <a:ea typeface="Arial"/>
                <a:cs typeface="Arial"/>
                <a:sym typeface="Arial"/>
              </a:rPr>
              <a:t>4. Q&amp;A</a:t>
            </a:r>
            <a:endParaRPr/>
          </a:p>
        </p:txBody>
      </p:sp>
      <p:cxnSp>
        <p:nvCxnSpPr>
          <p:cNvPr id="89" name="Google Shape;89;p16"/>
          <p:cNvCxnSpPr/>
          <p:nvPr/>
        </p:nvCxnSpPr>
        <p:spPr>
          <a:xfrm>
            <a:off x="1155932" y="4724519"/>
            <a:ext cx="7680960" cy="0"/>
          </a:xfrm>
          <a:prstGeom prst="straightConnector1">
            <a:avLst/>
          </a:prstGeom>
          <a:noFill/>
          <a:ln cap="flat" cmpd="sng" w="9525">
            <a:solidFill>
              <a:srgbClr val="B2B2B2"/>
            </a:solidFill>
            <a:prstDash val="solid"/>
            <a:round/>
            <a:headEnd len="sm" w="sm" type="none"/>
            <a:tailEnd len="sm" w="sm" type="none"/>
          </a:ln>
        </p:spPr>
      </p:cxnSp>
      <p:sp>
        <p:nvSpPr>
          <p:cNvPr id="90" name="Google Shape;90;p16"/>
          <p:cNvSpPr txBox="1"/>
          <p:nvPr>
            <p:ph idx="1" type="body"/>
          </p:nvPr>
        </p:nvSpPr>
        <p:spPr>
          <a:xfrm>
            <a:off x="1155933" y="4863539"/>
            <a:ext cx="3416067" cy="230349"/>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91" name="Google Shape;91;p16"/>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lvl1pPr indent="-330200" lvl="0" marL="457200" marR="0" rtl="0" algn="l">
              <a:lnSpc>
                <a:spcPct val="90000"/>
              </a:lnSpc>
              <a:spcBef>
                <a:spcPts val="10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1pPr>
            <a:lvl2pPr indent="-330200" lvl="1" marL="914400" marR="0" rtl="0" algn="l">
              <a:lnSpc>
                <a:spcPct val="90000"/>
              </a:lnSpc>
              <a:spcBef>
                <a:spcPts val="5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2pPr>
            <a:lvl3pPr indent="-330200" lvl="2" marL="1371600" marR="0" rtl="0" algn="l">
              <a:lnSpc>
                <a:spcPct val="90000"/>
              </a:lnSpc>
              <a:spcBef>
                <a:spcPts val="5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3pPr>
            <a:lvl4pPr indent="-330200" lvl="3" marL="1828800" marR="0" rtl="0" algn="l">
              <a:lnSpc>
                <a:spcPct val="90000"/>
              </a:lnSpc>
              <a:spcBef>
                <a:spcPts val="5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rtl="0" algn="l">
              <a:lnSpc>
                <a:spcPct val="90000"/>
              </a:lnSpc>
              <a:spcBef>
                <a:spcPts val="5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rgbClr val="000000"/>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rgbClr val="000000"/>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rgbClr val="000000"/>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rgbClr val="000000"/>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2" name="Google Shape;92;p16"/>
          <p:cNvSpPr txBox="1"/>
          <p:nvPr>
            <p:ph type="title"/>
          </p:nvPr>
        </p:nvSpPr>
        <p:spPr>
          <a:xfrm>
            <a:off x="1155932" y="489204"/>
            <a:ext cx="5253660" cy="507501"/>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rgbClr val="000000"/>
              </a:buClr>
              <a:buSzPts val="2600"/>
              <a:buFont typeface="Arial"/>
              <a:buNone/>
              <a:defRPr b="1" i="0" sz="2600" u="none" cap="none" strike="noStrike">
                <a:solidFill>
                  <a:srgbClr val="37437B"/>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cxnSp>
        <p:nvCxnSpPr>
          <p:cNvPr id="93" name="Google Shape;93;p16"/>
          <p:cNvCxnSpPr/>
          <p:nvPr/>
        </p:nvCxnSpPr>
        <p:spPr>
          <a:xfrm>
            <a:off x="1155932" y="452507"/>
            <a:ext cx="7680960" cy="0"/>
          </a:xfrm>
          <a:prstGeom prst="straightConnector1">
            <a:avLst/>
          </a:prstGeom>
          <a:noFill/>
          <a:ln cap="flat" cmpd="sng" w="9525">
            <a:solidFill>
              <a:srgbClr val="B2B2B2"/>
            </a:solidFill>
            <a:prstDash val="solid"/>
            <a:round/>
            <a:headEnd len="sm" w="sm" type="none"/>
            <a:tailEnd len="sm" w="sm" type="none"/>
          </a:ln>
        </p:spPr>
      </p:cxnSp>
      <p:pic>
        <p:nvPicPr>
          <p:cNvPr id="94" name="Google Shape;94;p16"/>
          <p:cNvPicPr preferRelativeResize="0"/>
          <p:nvPr/>
        </p:nvPicPr>
        <p:blipFill rotWithShape="1">
          <a:blip r:embed="rId3">
            <a:alphaModFix/>
          </a:blip>
          <a:srcRect b="0" l="0" r="0" t="0"/>
          <a:stretch/>
        </p:blipFill>
        <p:spPr>
          <a:xfrm>
            <a:off x="1155932" y="23990"/>
            <a:ext cx="712750" cy="406925"/>
          </a:xfrm>
          <a:prstGeom prst="rect">
            <a:avLst/>
          </a:prstGeom>
          <a:noFill/>
          <a:ln>
            <a:noFill/>
          </a:ln>
        </p:spPr>
      </p:pic>
      <p:pic>
        <p:nvPicPr>
          <p:cNvPr id="95" name="Google Shape;95;p16"/>
          <p:cNvPicPr preferRelativeResize="0"/>
          <p:nvPr/>
        </p:nvPicPr>
        <p:blipFill rotWithShape="1">
          <a:blip r:embed="rId4">
            <a:alphaModFix/>
          </a:blip>
          <a:srcRect b="0" l="41319" r="0" t="0"/>
          <a:stretch/>
        </p:blipFill>
        <p:spPr>
          <a:xfrm rot="5400000">
            <a:off x="7593553" y="3593055"/>
            <a:ext cx="1583244" cy="151765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6" name="Shape 96"/>
        <p:cNvGrpSpPr/>
        <p:nvPr/>
      </p:nvGrpSpPr>
      <p:grpSpPr>
        <a:xfrm>
          <a:off x="0" y="0"/>
          <a:ext cx="0" cy="0"/>
          <a:chOff x="0" y="0"/>
          <a:chExt cx="0" cy="0"/>
        </a:xfrm>
      </p:grpSpPr>
      <p:sp>
        <p:nvSpPr>
          <p:cNvPr id="97" name="Google Shape;97;p3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marR="0" rtl="0" algn="ctr">
              <a:lnSpc>
                <a:spcPct val="100000"/>
              </a:lnSpc>
              <a:spcBef>
                <a:spcPts val="0"/>
              </a:spcBef>
              <a:spcAft>
                <a:spcPts val="0"/>
              </a:spcAft>
              <a:buClr>
                <a:srgbClr val="000000"/>
              </a:buClr>
              <a:buSzPts val="3600"/>
              <a:buFont typeface="Arial"/>
              <a:buNone/>
              <a:defRPr b="0" i="0" sz="36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3600"/>
              <a:buFont typeface="Arial"/>
              <a:buNone/>
              <a:defRPr b="0" i="0" sz="36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3600"/>
              <a:buFont typeface="Arial"/>
              <a:buNone/>
              <a:defRPr b="0" i="0" sz="36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3600"/>
              <a:buFont typeface="Arial"/>
              <a:buNone/>
              <a:defRPr b="0" i="0" sz="36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3600"/>
              <a:buFont typeface="Arial"/>
              <a:buNone/>
              <a:defRPr b="0" i="0" sz="36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3600"/>
              <a:buFont typeface="Arial"/>
              <a:buNone/>
              <a:defRPr b="0" i="0" sz="36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3600"/>
              <a:buFont typeface="Arial"/>
              <a:buNone/>
              <a:defRPr b="0" i="0" sz="36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3600"/>
              <a:buFont typeface="Arial"/>
              <a:buNone/>
              <a:defRPr b="0" i="0" sz="36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3600"/>
              <a:buFont typeface="Arial"/>
              <a:buNone/>
              <a:defRPr b="0" i="0" sz="3600" u="none" cap="none" strike="noStrike">
                <a:solidFill>
                  <a:srgbClr val="000000"/>
                </a:solidFill>
                <a:latin typeface="Arial"/>
                <a:ea typeface="Arial"/>
                <a:cs typeface="Arial"/>
                <a:sym typeface="Arial"/>
              </a:defRPr>
            </a:lvl9pPr>
          </a:lstStyle>
          <a:p/>
        </p:txBody>
      </p:sp>
      <p:sp>
        <p:nvSpPr>
          <p:cNvPr id="98" name="Google Shape;98;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9" name="Shape 99"/>
        <p:cNvGrpSpPr/>
        <p:nvPr/>
      </p:nvGrpSpPr>
      <p:grpSpPr>
        <a:xfrm>
          <a:off x="0" y="0"/>
          <a:ext cx="0" cy="0"/>
          <a:chOff x="0" y="0"/>
          <a:chExt cx="0" cy="0"/>
        </a:xfrm>
      </p:grpSpPr>
      <p:sp>
        <p:nvSpPr>
          <p:cNvPr id="100" name="Google Shape;100;p3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marR="0" rtl="0" algn="ctr">
              <a:lnSpc>
                <a:spcPct val="100000"/>
              </a:lnSpc>
              <a:spcBef>
                <a:spcPts val="0"/>
              </a:spcBef>
              <a:spcAft>
                <a:spcPts val="0"/>
              </a:spcAft>
              <a:buClr>
                <a:srgbClr val="000000"/>
              </a:buClr>
              <a:buSzPts val="5200"/>
              <a:buFont typeface="Arial"/>
              <a:buNone/>
              <a:defRPr b="0" i="0" sz="52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5200"/>
              <a:buFont typeface="Arial"/>
              <a:buNone/>
              <a:defRPr b="0" i="0" sz="52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5200"/>
              <a:buFont typeface="Arial"/>
              <a:buNone/>
              <a:defRPr b="0" i="0" sz="52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5200"/>
              <a:buFont typeface="Arial"/>
              <a:buNone/>
              <a:defRPr b="0" i="0" sz="52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5200"/>
              <a:buFont typeface="Arial"/>
              <a:buNone/>
              <a:defRPr b="0" i="0" sz="52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5200"/>
              <a:buFont typeface="Arial"/>
              <a:buNone/>
              <a:defRPr b="0" i="0" sz="52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5200"/>
              <a:buFont typeface="Arial"/>
              <a:buNone/>
              <a:defRPr b="0" i="0" sz="52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5200"/>
              <a:buFont typeface="Arial"/>
              <a:buNone/>
              <a:defRPr b="0" i="0" sz="52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5200"/>
              <a:buFont typeface="Arial"/>
              <a:buNone/>
              <a:defRPr b="0" i="0" sz="5200" u="none" cap="none" strike="noStrike">
                <a:solidFill>
                  <a:srgbClr val="000000"/>
                </a:solidFill>
                <a:latin typeface="Arial"/>
                <a:ea typeface="Arial"/>
                <a:cs typeface="Arial"/>
                <a:sym typeface="Arial"/>
              </a:defRPr>
            </a:lvl9pPr>
          </a:lstStyle>
          <a:p/>
        </p:txBody>
      </p:sp>
      <p:sp>
        <p:nvSpPr>
          <p:cNvPr id="101" name="Google Shape;101;p3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9pPr>
          </a:lstStyle>
          <a:p/>
        </p:txBody>
      </p:sp>
      <p:sp>
        <p:nvSpPr>
          <p:cNvPr id="102" name="Google Shape;102;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3" name="Shape 103"/>
        <p:cNvGrpSpPr/>
        <p:nvPr/>
      </p:nvGrpSpPr>
      <p:grpSpPr>
        <a:xfrm>
          <a:off x="0" y="0"/>
          <a:ext cx="0" cy="0"/>
          <a:chOff x="0" y="0"/>
          <a:chExt cx="0" cy="0"/>
        </a:xfrm>
      </p:grpSpPr>
      <p:sp>
        <p:nvSpPr>
          <p:cNvPr id="104" name="Google Shape;104;p3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9pPr>
          </a:lstStyle>
          <a:p/>
        </p:txBody>
      </p:sp>
      <p:sp>
        <p:nvSpPr>
          <p:cNvPr id="105" name="Google Shape;105;p3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04800" lvl="1" marL="9144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106" name="Google Shape;106;p3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04800" lvl="1" marL="9144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107" name="Google Shape;107;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8" name="Shape 108"/>
        <p:cNvGrpSpPr/>
        <p:nvPr/>
      </p:nvGrpSpPr>
      <p:grpSpPr>
        <a:xfrm>
          <a:off x="0" y="0"/>
          <a:ext cx="0" cy="0"/>
          <a:chOff x="0" y="0"/>
          <a:chExt cx="0" cy="0"/>
        </a:xfrm>
      </p:grpSpPr>
      <p:sp>
        <p:nvSpPr>
          <p:cNvPr id="109" name="Google Shape;109;p3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9pPr>
          </a:lstStyle>
          <a:p/>
        </p:txBody>
      </p:sp>
      <p:sp>
        <p:nvSpPr>
          <p:cNvPr id="110" name="Google Shape;110;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1" name="Shape 111"/>
        <p:cNvGrpSpPr/>
        <p:nvPr/>
      </p:nvGrpSpPr>
      <p:grpSpPr>
        <a:xfrm>
          <a:off x="0" y="0"/>
          <a:ext cx="0" cy="0"/>
          <a:chOff x="0" y="0"/>
          <a:chExt cx="0" cy="0"/>
        </a:xfrm>
      </p:grpSpPr>
      <p:sp>
        <p:nvSpPr>
          <p:cNvPr id="112" name="Google Shape;112;p3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9pPr>
          </a:lstStyle>
          <a:p/>
        </p:txBody>
      </p:sp>
      <p:sp>
        <p:nvSpPr>
          <p:cNvPr id="113" name="Google Shape;113;p3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1pPr>
            <a:lvl2pPr indent="-304800" lvl="1" marL="9144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114" name="Google Shape;114;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5" name="Shape 115"/>
        <p:cNvGrpSpPr/>
        <p:nvPr/>
      </p:nvGrpSpPr>
      <p:grpSpPr>
        <a:xfrm>
          <a:off x="0" y="0"/>
          <a:ext cx="0" cy="0"/>
          <a:chOff x="0" y="0"/>
          <a:chExt cx="0" cy="0"/>
        </a:xfrm>
      </p:grpSpPr>
      <p:sp>
        <p:nvSpPr>
          <p:cNvPr id="116" name="Google Shape;116;p4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4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9pPr>
          </a:lstStyle>
          <a:p/>
        </p:txBody>
      </p:sp>
      <p:sp>
        <p:nvSpPr>
          <p:cNvPr id="118" name="Google Shape;118;p4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9pPr>
          </a:lstStyle>
          <a:p/>
        </p:txBody>
      </p:sp>
      <p:sp>
        <p:nvSpPr>
          <p:cNvPr id="119" name="Google Shape;119;p4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marR="0" rtl="0" algn="l">
              <a:lnSpc>
                <a:spcPct val="115000"/>
              </a:lnSpc>
              <a:spcBef>
                <a:spcPts val="0"/>
              </a:spcBef>
              <a:spcAft>
                <a:spcPts val="0"/>
              </a:spcAft>
              <a:buClr>
                <a:srgbClr val="000000"/>
              </a:buClr>
              <a:buSzPts val="18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20" name="Google Shape;120;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1" name="Shape 121"/>
        <p:cNvGrpSpPr/>
        <p:nvPr/>
      </p:nvGrpSpPr>
      <p:grpSpPr>
        <a:xfrm>
          <a:off x="0" y="0"/>
          <a:ext cx="0" cy="0"/>
          <a:chOff x="0" y="0"/>
          <a:chExt cx="0" cy="0"/>
        </a:xfrm>
      </p:grpSpPr>
      <p:sp>
        <p:nvSpPr>
          <p:cNvPr id="122" name="Google Shape;122;p4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marR="0" rtl="0" algn="l">
              <a:lnSpc>
                <a:spcPct val="100000"/>
              </a:lnSpc>
              <a:spcBef>
                <a:spcPts val="0"/>
              </a:spcBef>
              <a:spcAft>
                <a:spcPts val="0"/>
              </a:spcAft>
              <a:buClr>
                <a:srgbClr val="000000"/>
              </a:buClr>
              <a:buSzPts val="1800"/>
              <a:buFont typeface="Arial"/>
              <a:buNone/>
              <a:defRPr b="0" i="0" sz="1400" u="none" cap="none" strike="noStrike">
                <a:solidFill>
                  <a:srgbClr val="000000"/>
                </a:solidFill>
                <a:latin typeface="Arial"/>
                <a:ea typeface="Arial"/>
                <a:cs typeface="Arial"/>
                <a:sym typeface="Arial"/>
              </a:defRPr>
            </a:lvl1pPr>
          </a:lstStyle>
          <a:p/>
        </p:txBody>
      </p:sp>
      <p:sp>
        <p:nvSpPr>
          <p:cNvPr id="123" name="Google Shape;123;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4" name="Shape 124"/>
        <p:cNvGrpSpPr/>
        <p:nvPr/>
      </p:nvGrpSpPr>
      <p:grpSpPr>
        <a:xfrm>
          <a:off x="0" y="0"/>
          <a:ext cx="0" cy="0"/>
          <a:chOff x="0" y="0"/>
          <a:chExt cx="0" cy="0"/>
        </a:xfrm>
      </p:grpSpPr>
      <p:sp>
        <p:nvSpPr>
          <p:cNvPr id="125" name="Google Shape;125;p4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marR="0" rtl="0" algn="ctr">
              <a:lnSpc>
                <a:spcPct val="100000"/>
              </a:lnSpc>
              <a:spcBef>
                <a:spcPts val="0"/>
              </a:spcBef>
              <a:spcAft>
                <a:spcPts val="0"/>
              </a:spcAft>
              <a:buClr>
                <a:srgbClr val="000000"/>
              </a:buClr>
              <a:buSzPts val="12000"/>
              <a:buFont typeface="Arial"/>
              <a:buNone/>
              <a:defRPr b="0" i="0" sz="120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2000"/>
              <a:buFont typeface="Arial"/>
              <a:buNone/>
              <a:defRPr b="0" i="0" sz="120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2000"/>
              <a:buFont typeface="Arial"/>
              <a:buNone/>
              <a:defRPr b="0" i="0" sz="120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2000"/>
              <a:buFont typeface="Arial"/>
              <a:buNone/>
              <a:defRPr b="0" i="0" sz="120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2000"/>
              <a:buFont typeface="Arial"/>
              <a:buNone/>
              <a:defRPr b="0" i="0" sz="120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2000"/>
              <a:buFont typeface="Arial"/>
              <a:buNone/>
              <a:defRPr b="0" i="0" sz="120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2000"/>
              <a:buFont typeface="Arial"/>
              <a:buNone/>
              <a:defRPr b="0" i="0" sz="120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2000"/>
              <a:buFont typeface="Arial"/>
              <a:buNone/>
              <a:defRPr b="0" i="0" sz="120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2000"/>
              <a:buFont typeface="Arial"/>
              <a:buNone/>
              <a:defRPr b="0" i="0" sz="12000" u="none" cap="none" strike="noStrike">
                <a:solidFill>
                  <a:srgbClr val="000000"/>
                </a:solidFill>
                <a:latin typeface="Arial"/>
                <a:ea typeface="Arial"/>
                <a:cs typeface="Arial"/>
                <a:sym typeface="Arial"/>
              </a:defRPr>
            </a:lvl9pPr>
          </a:lstStyle>
          <a:p>
            <a:r>
              <a:t>xx%</a:t>
            </a:r>
          </a:p>
        </p:txBody>
      </p:sp>
      <p:sp>
        <p:nvSpPr>
          <p:cNvPr id="126" name="Google Shape;126;p4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marR="0" rtl="0" algn="ctr">
              <a:lnSpc>
                <a:spcPct val="115000"/>
              </a:lnSpc>
              <a:spcBef>
                <a:spcPts val="0"/>
              </a:spcBef>
              <a:spcAft>
                <a:spcPts val="0"/>
              </a:spcAft>
              <a:buClr>
                <a:srgbClr val="000000"/>
              </a:buClr>
              <a:buSzPts val="1800"/>
              <a:buFont typeface="Arial"/>
              <a:buChar char="●"/>
              <a:defRPr b="0" i="0" sz="1400" u="none" cap="none" strike="noStrike">
                <a:solidFill>
                  <a:srgbClr val="000000"/>
                </a:solidFill>
                <a:latin typeface="Arial"/>
                <a:ea typeface="Arial"/>
                <a:cs typeface="Arial"/>
                <a:sym typeface="Arial"/>
              </a:defRPr>
            </a:lvl1pPr>
            <a:lvl2pPr indent="-317500" lvl="1" marL="914400" marR="0" rtl="0" algn="ctr">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ctr">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ctr">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ctr">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ctr">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ctr">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ctr">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ctr">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27" name="Google Shape;127;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7" name="Shape 17"/>
        <p:cNvGrpSpPr/>
        <p:nvPr/>
      </p:nvGrpSpPr>
      <p:grpSpPr>
        <a:xfrm>
          <a:off x="0" y="0"/>
          <a:ext cx="0" cy="0"/>
          <a:chOff x="0" y="0"/>
          <a:chExt cx="0" cy="0"/>
        </a:xfrm>
      </p:grpSpPr>
      <p:pic>
        <p:nvPicPr>
          <p:cNvPr id="18" name="Google Shape;18;p40"/>
          <p:cNvPicPr preferRelativeResize="0"/>
          <p:nvPr/>
        </p:nvPicPr>
        <p:blipFill rotWithShape="1">
          <a:blip r:embed="rId2">
            <a:alphaModFix/>
          </a:blip>
          <a:srcRect b="0" l="1" r="-34" t="0"/>
          <a:stretch/>
        </p:blipFill>
        <p:spPr>
          <a:xfrm>
            <a:off x="0" y="0"/>
            <a:ext cx="9144000" cy="5143500"/>
          </a:xfrm>
          <a:prstGeom prst="rect">
            <a:avLst/>
          </a:prstGeom>
          <a:noFill/>
          <a:ln>
            <a:noFill/>
          </a:ln>
        </p:spPr>
      </p:pic>
      <p:sp>
        <p:nvSpPr>
          <p:cNvPr id="19" name="Google Shape;19;p40"/>
          <p:cNvSpPr/>
          <p:nvPr/>
        </p:nvSpPr>
        <p:spPr>
          <a:xfrm>
            <a:off x="324674" y="302362"/>
            <a:ext cx="8494652" cy="4538776"/>
          </a:xfrm>
          <a:prstGeom prst="rect">
            <a:avLst/>
          </a:prstGeom>
          <a:solidFill>
            <a:srgbClr val="FFFEF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0" name="Google Shape;20;p40"/>
          <p:cNvSpPr txBox="1"/>
          <p:nvPr/>
        </p:nvSpPr>
        <p:spPr>
          <a:xfrm>
            <a:off x="408048" y="2239256"/>
            <a:ext cx="3835542" cy="664988"/>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 sz="3300" u="none" cap="none" strike="noStrike">
                <a:solidFill>
                  <a:srgbClr val="37437B"/>
                </a:solidFill>
                <a:latin typeface="Arial"/>
                <a:ea typeface="Arial"/>
                <a:cs typeface="Arial"/>
                <a:sym typeface="Arial"/>
              </a:rPr>
              <a:t>Table of Contents</a:t>
            </a:r>
            <a:endParaRPr b="1" i="0" sz="3300" u="none" cap="none" strike="noStrike">
              <a:solidFill>
                <a:srgbClr val="37437B"/>
              </a:solidFill>
              <a:latin typeface="Arial"/>
              <a:ea typeface="Arial"/>
              <a:cs typeface="Arial"/>
              <a:sym typeface="Arial"/>
            </a:endParaRPr>
          </a:p>
        </p:txBody>
      </p:sp>
      <p:sp>
        <p:nvSpPr>
          <p:cNvPr id="21" name="Google Shape;21;p40"/>
          <p:cNvSpPr txBox="1"/>
          <p:nvPr>
            <p:ph idx="1" type="body"/>
          </p:nvPr>
        </p:nvSpPr>
        <p:spPr>
          <a:xfrm>
            <a:off x="4982004" y="1906134"/>
            <a:ext cx="3374596" cy="1331232"/>
          </a:xfrm>
          <a:prstGeom prst="rect">
            <a:avLst/>
          </a:prstGeom>
          <a:noFill/>
          <a:ln>
            <a:noFill/>
          </a:ln>
        </p:spPr>
        <p:txBody>
          <a:bodyPr anchorCtr="0" anchor="t" bIns="45700" lIns="91425" spcFirstLastPara="1" rIns="91425" wrap="square" tIns="45700">
            <a:noAutofit/>
          </a:bodyPr>
          <a:lstStyle>
            <a:lvl1pPr indent="-361950" lvl="0" marL="457200" marR="0" rtl="0" algn="l">
              <a:lnSpc>
                <a:spcPct val="100000"/>
              </a:lnSpc>
              <a:spcBef>
                <a:spcPts val="0"/>
              </a:spcBef>
              <a:spcAft>
                <a:spcPts val="0"/>
              </a:spcAft>
              <a:buClr>
                <a:schemeClr val="dk1"/>
              </a:buClr>
              <a:buSzPts val="2100"/>
              <a:buFont typeface="Arial"/>
              <a:buAutoNum type="arabicPeriod"/>
              <a:defRPr b="0" i="0" sz="2100" u="none" cap="none" strike="noStrike">
                <a:solidFill>
                  <a:srgbClr val="6F6D95"/>
                </a:solidFill>
                <a:latin typeface="Arial"/>
                <a:ea typeface="Arial"/>
                <a:cs typeface="Arial"/>
                <a:sym typeface="Arial"/>
              </a:defRPr>
            </a:lvl1pPr>
            <a:lvl2pPr indent="-228600" lvl="1" marL="9144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cxnSp>
        <p:nvCxnSpPr>
          <p:cNvPr id="22" name="Google Shape;22;p40"/>
          <p:cNvCxnSpPr/>
          <p:nvPr/>
        </p:nvCxnSpPr>
        <p:spPr>
          <a:xfrm>
            <a:off x="4584425" y="433275"/>
            <a:ext cx="0" cy="4037700"/>
          </a:xfrm>
          <a:prstGeom prst="straightConnector1">
            <a:avLst/>
          </a:prstGeom>
          <a:noFill/>
          <a:ln cap="flat" cmpd="sng" w="9525">
            <a:solidFill>
              <a:srgbClr val="B7B7B7"/>
            </a:solidFill>
            <a:prstDash val="solid"/>
            <a:round/>
            <a:headEnd len="sm" w="sm" type="none"/>
            <a:tailEnd len="sm" w="sm" type="none"/>
          </a:ln>
        </p:spPr>
      </p:cxnSp>
      <p:sp>
        <p:nvSpPr>
          <p:cNvPr id="23" name="Google Shape;23;p40"/>
          <p:cNvSpPr/>
          <p:nvPr/>
        </p:nvSpPr>
        <p:spPr>
          <a:xfrm>
            <a:off x="7360625" y="23466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4" name="Google Shape;24;p40"/>
          <p:cNvPicPr preferRelativeResize="0"/>
          <p:nvPr/>
        </p:nvPicPr>
        <p:blipFill rotWithShape="1">
          <a:blip r:embed="rId3">
            <a:alphaModFix/>
          </a:blip>
          <a:srcRect b="0" l="0" r="0" t="0"/>
          <a:stretch/>
        </p:blipFill>
        <p:spPr>
          <a:xfrm>
            <a:off x="7533180" y="292235"/>
            <a:ext cx="1470049" cy="85475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1_Main point">
    <p:spTree>
      <p:nvGrpSpPr>
        <p:cNvPr id="25" name="Shape 25"/>
        <p:cNvGrpSpPr/>
        <p:nvPr/>
      </p:nvGrpSpPr>
      <p:grpSpPr>
        <a:xfrm>
          <a:off x="0" y="0"/>
          <a:ext cx="0" cy="0"/>
          <a:chOff x="0" y="0"/>
          <a:chExt cx="0" cy="0"/>
        </a:xfrm>
      </p:grpSpPr>
      <p:pic>
        <p:nvPicPr>
          <p:cNvPr id="26" name="Google Shape;26;p10"/>
          <p:cNvPicPr preferRelativeResize="0"/>
          <p:nvPr/>
        </p:nvPicPr>
        <p:blipFill rotWithShape="1">
          <a:blip r:embed="rId2">
            <a:alphaModFix/>
          </a:blip>
          <a:srcRect b="0" l="1" r="-34" t="0"/>
          <a:stretch/>
        </p:blipFill>
        <p:spPr>
          <a:xfrm>
            <a:off x="0" y="0"/>
            <a:ext cx="9144000" cy="5143500"/>
          </a:xfrm>
          <a:prstGeom prst="rect">
            <a:avLst/>
          </a:prstGeom>
          <a:noFill/>
          <a:ln>
            <a:noFill/>
          </a:ln>
        </p:spPr>
      </p:pic>
      <p:sp>
        <p:nvSpPr>
          <p:cNvPr id="27" name="Google Shape;27;p10"/>
          <p:cNvSpPr/>
          <p:nvPr/>
        </p:nvSpPr>
        <p:spPr>
          <a:xfrm>
            <a:off x="324674" y="302362"/>
            <a:ext cx="8494652" cy="4538776"/>
          </a:xfrm>
          <a:prstGeom prst="rect">
            <a:avLst/>
          </a:prstGeom>
          <a:solidFill>
            <a:srgbClr val="FFFEF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8" name="Google Shape;28;p10"/>
          <p:cNvSpPr txBox="1"/>
          <p:nvPr>
            <p:ph type="title"/>
          </p:nvPr>
        </p:nvSpPr>
        <p:spPr>
          <a:xfrm>
            <a:off x="1945170" y="1997265"/>
            <a:ext cx="5253660" cy="1148970"/>
          </a:xfrm>
          <a:prstGeom prst="rect">
            <a:avLst/>
          </a:prstGeom>
          <a:noFill/>
          <a:ln>
            <a:noFill/>
          </a:ln>
        </p:spPr>
        <p:txBody>
          <a:bodyPr anchorCtr="0" anchor="t" bIns="45700" lIns="91425" spcFirstLastPara="1" rIns="91425" wrap="square" tIns="45700">
            <a:noAutofit/>
          </a:bodyPr>
          <a:lstStyle>
            <a:lvl1pPr lvl="0" marR="0" rtl="0" algn="ctr">
              <a:lnSpc>
                <a:spcPct val="90000"/>
              </a:lnSpc>
              <a:spcBef>
                <a:spcPts val="0"/>
              </a:spcBef>
              <a:spcAft>
                <a:spcPts val="0"/>
              </a:spcAft>
              <a:buClr>
                <a:srgbClr val="000000"/>
              </a:buClr>
              <a:buSzPts val="4400"/>
              <a:buFont typeface="Arial"/>
              <a:buNone/>
              <a:defRPr b="1" i="0" sz="4400" u="none" cap="none" strike="noStrike">
                <a:solidFill>
                  <a:srgbClr val="37437B"/>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29" name="Google Shape;29;p10"/>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0" name="Google Shape;30;p10"/>
          <p:cNvPicPr preferRelativeResize="0"/>
          <p:nvPr/>
        </p:nvPicPr>
        <p:blipFill rotWithShape="1">
          <a:blip r:embed="rId3">
            <a:alphaModFix/>
          </a:blip>
          <a:srcRect b="0" l="0" r="0" t="0"/>
          <a:stretch/>
        </p:blipFill>
        <p:spPr>
          <a:xfrm>
            <a:off x="7499941" y="143575"/>
            <a:ext cx="1470049" cy="85475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 name="Shape 31"/>
        <p:cNvGrpSpPr/>
        <p:nvPr/>
      </p:nvGrpSpPr>
      <p:grpSpPr>
        <a:xfrm>
          <a:off x="0" y="0"/>
          <a:ext cx="0" cy="0"/>
          <a:chOff x="0" y="0"/>
          <a:chExt cx="0" cy="0"/>
        </a:xfrm>
      </p:grpSpPr>
      <p:pic>
        <p:nvPicPr>
          <p:cNvPr id="32" name="Google Shape;32;p34"/>
          <p:cNvPicPr preferRelativeResize="0"/>
          <p:nvPr/>
        </p:nvPicPr>
        <p:blipFill rotWithShape="1">
          <a:blip r:embed="rId2">
            <a:alphaModFix/>
          </a:blip>
          <a:srcRect b="0" l="0" r="86355" t="0"/>
          <a:stretch/>
        </p:blipFill>
        <p:spPr>
          <a:xfrm>
            <a:off x="0" y="0"/>
            <a:ext cx="996950" cy="5143500"/>
          </a:xfrm>
          <a:prstGeom prst="rect">
            <a:avLst/>
          </a:prstGeom>
          <a:noFill/>
          <a:ln>
            <a:noFill/>
          </a:ln>
        </p:spPr>
      </p:pic>
      <p:sp>
        <p:nvSpPr>
          <p:cNvPr id="33" name="Google Shape;33;p34"/>
          <p:cNvSpPr txBox="1"/>
          <p:nvPr/>
        </p:nvSpPr>
        <p:spPr>
          <a:xfrm>
            <a:off x="0" y="1833086"/>
            <a:ext cx="1704975" cy="147732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D39663"/>
                </a:solidFill>
                <a:latin typeface="Arial"/>
                <a:ea typeface="Arial"/>
                <a:cs typeface="Arial"/>
                <a:sym typeface="Arial"/>
              </a:rPr>
              <a:t>1.Background</a:t>
            </a:r>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2. Life Cycle</a:t>
            </a:r>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 Stages</a:t>
            </a:r>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3. Engagement</a:t>
            </a:r>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 Activity</a:t>
            </a:r>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4. Q&amp;A</a:t>
            </a:r>
            <a:endParaRPr/>
          </a:p>
        </p:txBody>
      </p:sp>
      <p:cxnSp>
        <p:nvCxnSpPr>
          <p:cNvPr id="34" name="Google Shape;34;p34"/>
          <p:cNvCxnSpPr/>
          <p:nvPr/>
        </p:nvCxnSpPr>
        <p:spPr>
          <a:xfrm>
            <a:off x="1155932" y="4724519"/>
            <a:ext cx="7680960" cy="0"/>
          </a:xfrm>
          <a:prstGeom prst="straightConnector1">
            <a:avLst/>
          </a:prstGeom>
          <a:noFill/>
          <a:ln cap="flat" cmpd="sng" w="9525">
            <a:solidFill>
              <a:srgbClr val="B2B2B2"/>
            </a:solidFill>
            <a:prstDash val="solid"/>
            <a:round/>
            <a:headEnd len="sm" w="sm" type="none"/>
            <a:tailEnd len="sm" w="sm" type="none"/>
          </a:ln>
        </p:spPr>
      </p:cxnSp>
      <p:sp>
        <p:nvSpPr>
          <p:cNvPr id="35" name="Google Shape;35;p34"/>
          <p:cNvSpPr txBox="1"/>
          <p:nvPr>
            <p:ph idx="1" type="body"/>
          </p:nvPr>
        </p:nvSpPr>
        <p:spPr>
          <a:xfrm>
            <a:off x="1155933" y="4863539"/>
            <a:ext cx="3416067" cy="230349"/>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36" name="Google Shape;36;p34"/>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lvl1pPr indent="-330200" lvl="0" marL="457200" marR="0" rtl="0" algn="l">
              <a:lnSpc>
                <a:spcPct val="90000"/>
              </a:lnSpc>
              <a:spcBef>
                <a:spcPts val="10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1pPr>
            <a:lvl2pPr indent="-330200" lvl="1" marL="914400" marR="0" rtl="0" algn="l">
              <a:lnSpc>
                <a:spcPct val="90000"/>
              </a:lnSpc>
              <a:spcBef>
                <a:spcPts val="5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2pPr>
            <a:lvl3pPr indent="-330200" lvl="2" marL="1371600" marR="0" rtl="0" algn="l">
              <a:lnSpc>
                <a:spcPct val="90000"/>
              </a:lnSpc>
              <a:spcBef>
                <a:spcPts val="5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3pPr>
            <a:lvl4pPr indent="-330200" lvl="3" marL="1828800" marR="0" rtl="0" algn="l">
              <a:lnSpc>
                <a:spcPct val="90000"/>
              </a:lnSpc>
              <a:spcBef>
                <a:spcPts val="5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rtl="0" algn="l">
              <a:lnSpc>
                <a:spcPct val="90000"/>
              </a:lnSpc>
              <a:spcBef>
                <a:spcPts val="5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rgbClr val="000000"/>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rgbClr val="000000"/>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rgbClr val="000000"/>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rgbClr val="000000"/>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37" name="Google Shape;37;p34"/>
          <p:cNvSpPr txBox="1"/>
          <p:nvPr>
            <p:ph type="title"/>
          </p:nvPr>
        </p:nvSpPr>
        <p:spPr>
          <a:xfrm>
            <a:off x="1155932" y="489204"/>
            <a:ext cx="5253660" cy="507501"/>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rgbClr val="000000"/>
              </a:buClr>
              <a:buSzPts val="2600"/>
              <a:buFont typeface="Arial"/>
              <a:buNone/>
              <a:defRPr b="1" i="0" sz="2600" u="none" cap="none" strike="noStrike">
                <a:solidFill>
                  <a:srgbClr val="37437B"/>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cxnSp>
        <p:nvCxnSpPr>
          <p:cNvPr id="38" name="Google Shape;38;p34"/>
          <p:cNvCxnSpPr/>
          <p:nvPr/>
        </p:nvCxnSpPr>
        <p:spPr>
          <a:xfrm>
            <a:off x="1155932" y="452507"/>
            <a:ext cx="7680960" cy="0"/>
          </a:xfrm>
          <a:prstGeom prst="straightConnector1">
            <a:avLst/>
          </a:prstGeom>
          <a:noFill/>
          <a:ln cap="flat" cmpd="sng" w="9525">
            <a:solidFill>
              <a:srgbClr val="B2B2B2"/>
            </a:solidFill>
            <a:prstDash val="solid"/>
            <a:round/>
            <a:headEnd len="sm" w="sm" type="none"/>
            <a:tailEnd len="sm" w="sm" type="none"/>
          </a:ln>
        </p:spPr>
      </p:cxnSp>
      <p:pic>
        <p:nvPicPr>
          <p:cNvPr id="39" name="Google Shape;39;p34"/>
          <p:cNvPicPr preferRelativeResize="0"/>
          <p:nvPr/>
        </p:nvPicPr>
        <p:blipFill rotWithShape="1">
          <a:blip r:embed="rId3">
            <a:alphaModFix/>
          </a:blip>
          <a:srcRect b="0" l="41319" r="0" t="0"/>
          <a:stretch/>
        </p:blipFill>
        <p:spPr>
          <a:xfrm rot="5400000">
            <a:off x="7593553" y="3593055"/>
            <a:ext cx="1583244" cy="1517650"/>
          </a:xfrm>
          <a:prstGeom prst="rect">
            <a:avLst/>
          </a:prstGeom>
          <a:noFill/>
          <a:ln>
            <a:noFill/>
          </a:ln>
        </p:spPr>
      </p:pic>
      <p:sp>
        <p:nvSpPr>
          <p:cNvPr id="40" name="Google Shape;40;p34"/>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1" name="Google Shape;41;p34"/>
          <p:cNvPicPr preferRelativeResize="0"/>
          <p:nvPr/>
        </p:nvPicPr>
        <p:blipFill rotWithShape="1">
          <a:blip r:embed="rId4">
            <a:alphaModFix/>
          </a:blip>
          <a:srcRect b="0" l="0" r="0" t="0"/>
          <a:stretch/>
        </p:blipFill>
        <p:spPr>
          <a:xfrm>
            <a:off x="7499941" y="143575"/>
            <a:ext cx="1470049" cy="85475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1_Title and body">
    <p:spTree>
      <p:nvGrpSpPr>
        <p:cNvPr id="42" name="Shape 42"/>
        <p:cNvGrpSpPr/>
        <p:nvPr/>
      </p:nvGrpSpPr>
      <p:grpSpPr>
        <a:xfrm>
          <a:off x="0" y="0"/>
          <a:ext cx="0" cy="0"/>
          <a:chOff x="0" y="0"/>
          <a:chExt cx="0" cy="0"/>
        </a:xfrm>
      </p:grpSpPr>
      <p:pic>
        <p:nvPicPr>
          <p:cNvPr id="43" name="Google Shape;43;p11"/>
          <p:cNvPicPr preferRelativeResize="0"/>
          <p:nvPr/>
        </p:nvPicPr>
        <p:blipFill rotWithShape="1">
          <a:blip r:embed="rId2">
            <a:alphaModFix/>
          </a:blip>
          <a:srcRect b="0" l="0" r="86355" t="0"/>
          <a:stretch/>
        </p:blipFill>
        <p:spPr>
          <a:xfrm>
            <a:off x="0" y="0"/>
            <a:ext cx="996950" cy="5143500"/>
          </a:xfrm>
          <a:prstGeom prst="rect">
            <a:avLst/>
          </a:prstGeom>
          <a:noFill/>
          <a:ln>
            <a:noFill/>
          </a:ln>
        </p:spPr>
      </p:pic>
      <p:sp>
        <p:nvSpPr>
          <p:cNvPr id="44" name="Google Shape;44;p11"/>
          <p:cNvSpPr txBox="1"/>
          <p:nvPr/>
        </p:nvSpPr>
        <p:spPr>
          <a:xfrm>
            <a:off x="0" y="1833086"/>
            <a:ext cx="1704975" cy="147732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1.Background</a:t>
            </a:r>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D39663"/>
                </a:solidFill>
                <a:latin typeface="Arial"/>
                <a:ea typeface="Arial"/>
                <a:cs typeface="Arial"/>
                <a:sym typeface="Arial"/>
              </a:rPr>
              <a:t>2. Life Cycle</a:t>
            </a:r>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D39663"/>
                </a:solidFill>
                <a:latin typeface="Arial"/>
                <a:ea typeface="Arial"/>
                <a:cs typeface="Arial"/>
                <a:sym typeface="Arial"/>
              </a:rPr>
              <a:t> Stages</a:t>
            </a:r>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3. Engagement</a:t>
            </a:r>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 Activity</a:t>
            </a:r>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4. Q&amp;A</a:t>
            </a:r>
            <a:endParaRPr/>
          </a:p>
        </p:txBody>
      </p:sp>
      <p:cxnSp>
        <p:nvCxnSpPr>
          <p:cNvPr id="45" name="Google Shape;45;p11"/>
          <p:cNvCxnSpPr/>
          <p:nvPr/>
        </p:nvCxnSpPr>
        <p:spPr>
          <a:xfrm>
            <a:off x="1155932" y="4724519"/>
            <a:ext cx="7680960" cy="0"/>
          </a:xfrm>
          <a:prstGeom prst="straightConnector1">
            <a:avLst/>
          </a:prstGeom>
          <a:noFill/>
          <a:ln cap="flat" cmpd="sng" w="9525">
            <a:solidFill>
              <a:srgbClr val="B2B2B2"/>
            </a:solidFill>
            <a:prstDash val="solid"/>
            <a:round/>
            <a:headEnd len="sm" w="sm" type="none"/>
            <a:tailEnd len="sm" w="sm" type="none"/>
          </a:ln>
        </p:spPr>
      </p:cxnSp>
      <p:sp>
        <p:nvSpPr>
          <p:cNvPr id="46" name="Google Shape;46;p11"/>
          <p:cNvSpPr txBox="1"/>
          <p:nvPr>
            <p:ph idx="1" type="body"/>
          </p:nvPr>
        </p:nvSpPr>
        <p:spPr>
          <a:xfrm>
            <a:off x="1155933" y="4863539"/>
            <a:ext cx="3416067" cy="230349"/>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47" name="Google Shape;47;p11"/>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lvl1pPr indent="-330200" lvl="0" marL="457200" marR="0" rtl="0" algn="l">
              <a:lnSpc>
                <a:spcPct val="90000"/>
              </a:lnSpc>
              <a:spcBef>
                <a:spcPts val="10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1pPr>
            <a:lvl2pPr indent="-330200" lvl="1" marL="914400" marR="0" rtl="0" algn="l">
              <a:lnSpc>
                <a:spcPct val="90000"/>
              </a:lnSpc>
              <a:spcBef>
                <a:spcPts val="5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2pPr>
            <a:lvl3pPr indent="-330200" lvl="2" marL="1371600" marR="0" rtl="0" algn="l">
              <a:lnSpc>
                <a:spcPct val="90000"/>
              </a:lnSpc>
              <a:spcBef>
                <a:spcPts val="5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3pPr>
            <a:lvl4pPr indent="-330200" lvl="3" marL="1828800" marR="0" rtl="0" algn="l">
              <a:lnSpc>
                <a:spcPct val="90000"/>
              </a:lnSpc>
              <a:spcBef>
                <a:spcPts val="5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rtl="0" algn="l">
              <a:lnSpc>
                <a:spcPct val="90000"/>
              </a:lnSpc>
              <a:spcBef>
                <a:spcPts val="5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rgbClr val="000000"/>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rgbClr val="000000"/>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rgbClr val="000000"/>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rgbClr val="000000"/>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48" name="Google Shape;48;p11"/>
          <p:cNvSpPr txBox="1"/>
          <p:nvPr>
            <p:ph type="title"/>
          </p:nvPr>
        </p:nvSpPr>
        <p:spPr>
          <a:xfrm>
            <a:off x="1155932" y="489204"/>
            <a:ext cx="5253660" cy="507501"/>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rgbClr val="000000"/>
              </a:buClr>
              <a:buSzPts val="2600"/>
              <a:buFont typeface="Arial"/>
              <a:buNone/>
              <a:defRPr b="1" i="0" sz="2600" u="none" cap="none" strike="noStrike">
                <a:solidFill>
                  <a:srgbClr val="37437B"/>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cxnSp>
        <p:nvCxnSpPr>
          <p:cNvPr id="49" name="Google Shape;49;p11"/>
          <p:cNvCxnSpPr/>
          <p:nvPr/>
        </p:nvCxnSpPr>
        <p:spPr>
          <a:xfrm>
            <a:off x="1155932" y="452507"/>
            <a:ext cx="7680960" cy="0"/>
          </a:xfrm>
          <a:prstGeom prst="straightConnector1">
            <a:avLst/>
          </a:prstGeom>
          <a:noFill/>
          <a:ln cap="flat" cmpd="sng" w="9525">
            <a:solidFill>
              <a:srgbClr val="B2B2B2"/>
            </a:solidFill>
            <a:prstDash val="solid"/>
            <a:round/>
            <a:headEnd len="sm" w="sm" type="none"/>
            <a:tailEnd len="sm" w="sm" type="none"/>
          </a:ln>
        </p:spPr>
      </p:cxnSp>
      <p:pic>
        <p:nvPicPr>
          <p:cNvPr id="50" name="Google Shape;50;p11"/>
          <p:cNvPicPr preferRelativeResize="0"/>
          <p:nvPr/>
        </p:nvPicPr>
        <p:blipFill rotWithShape="1">
          <a:blip r:embed="rId3">
            <a:alphaModFix/>
          </a:blip>
          <a:srcRect b="0" l="41319" r="0" t="0"/>
          <a:stretch/>
        </p:blipFill>
        <p:spPr>
          <a:xfrm rot="5400000">
            <a:off x="7593553" y="3593055"/>
            <a:ext cx="1583244" cy="1517650"/>
          </a:xfrm>
          <a:prstGeom prst="rect">
            <a:avLst/>
          </a:prstGeom>
          <a:noFill/>
          <a:ln>
            <a:noFill/>
          </a:ln>
        </p:spPr>
      </p:pic>
      <p:sp>
        <p:nvSpPr>
          <p:cNvPr id="51" name="Google Shape;51;p11"/>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2" name="Google Shape;52;p11"/>
          <p:cNvPicPr preferRelativeResize="0"/>
          <p:nvPr/>
        </p:nvPicPr>
        <p:blipFill rotWithShape="1">
          <a:blip r:embed="rId4">
            <a:alphaModFix/>
          </a:blip>
          <a:srcRect b="0" l="0" r="0" t="0"/>
          <a:stretch/>
        </p:blipFill>
        <p:spPr>
          <a:xfrm>
            <a:off x="7499941" y="143575"/>
            <a:ext cx="1470049" cy="85475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1_Title and body 2">
    <p:spTree>
      <p:nvGrpSpPr>
        <p:cNvPr id="53" name="Shape 53"/>
        <p:cNvGrpSpPr/>
        <p:nvPr/>
      </p:nvGrpSpPr>
      <p:grpSpPr>
        <a:xfrm>
          <a:off x="0" y="0"/>
          <a:ext cx="0" cy="0"/>
          <a:chOff x="0" y="0"/>
          <a:chExt cx="0" cy="0"/>
        </a:xfrm>
      </p:grpSpPr>
      <p:pic>
        <p:nvPicPr>
          <p:cNvPr id="54" name="Google Shape;54;p12"/>
          <p:cNvPicPr preferRelativeResize="0"/>
          <p:nvPr/>
        </p:nvPicPr>
        <p:blipFill rotWithShape="1">
          <a:blip r:embed="rId2">
            <a:alphaModFix/>
          </a:blip>
          <a:srcRect b="0" l="0" r="86355" t="0"/>
          <a:stretch/>
        </p:blipFill>
        <p:spPr>
          <a:xfrm>
            <a:off x="0" y="0"/>
            <a:ext cx="996950" cy="5143500"/>
          </a:xfrm>
          <a:prstGeom prst="rect">
            <a:avLst/>
          </a:prstGeom>
          <a:noFill/>
          <a:ln>
            <a:noFill/>
          </a:ln>
        </p:spPr>
      </p:pic>
      <p:sp>
        <p:nvSpPr>
          <p:cNvPr id="55" name="Google Shape;55;p12"/>
          <p:cNvSpPr txBox="1"/>
          <p:nvPr/>
        </p:nvSpPr>
        <p:spPr>
          <a:xfrm>
            <a:off x="0" y="1833086"/>
            <a:ext cx="1704975" cy="147732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1.Background</a:t>
            </a:r>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2. Life Cycle</a:t>
            </a:r>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 Stages</a:t>
            </a:r>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D3966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D39663"/>
                </a:solidFill>
                <a:latin typeface="Arial"/>
                <a:ea typeface="Arial"/>
                <a:cs typeface="Arial"/>
                <a:sym typeface="Arial"/>
              </a:rPr>
              <a:t>3. Engagement</a:t>
            </a:r>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D39663"/>
                </a:solidFill>
                <a:latin typeface="Arial"/>
                <a:ea typeface="Arial"/>
                <a:cs typeface="Arial"/>
                <a:sym typeface="Arial"/>
              </a:rPr>
              <a:t> Activity</a:t>
            </a:r>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4. Q&amp;A</a:t>
            </a:r>
            <a:endParaRPr/>
          </a:p>
        </p:txBody>
      </p:sp>
      <p:cxnSp>
        <p:nvCxnSpPr>
          <p:cNvPr id="56" name="Google Shape;56;p12"/>
          <p:cNvCxnSpPr/>
          <p:nvPr/>
        </p:nvCxnSpPr>
        <p:spPr>
          <a:xfrm>
            <a:off x="1155932" y="4724519"/>
            <a:ext cx="7680960" cy="0"/>
          </a:xfrm>
          <a:prstGeom prst="straightConnector1">
            <a:avLst/>
          </a:prstGeom>
          <a:noFill/>
          <a:ln cap="flat" cmpd="sng" w="9525">
            <a:solidFill>
              <a:srgbClr val="B2B2B2"/>
            </a:solidFill>
            <a:prstDash val="solid"/>
            <a:round/>
            <a:headEnd len="sm" w="sm" type="none"/>
            <a:tailEnd len="sm" w="sm" type="none"/>
          </a:ln>
        </p:spPr>
      </p:cxnSp>
      <p:sp>
        <p:nvSpPr>
          <p:cNvPr id="57" name="Google Shape;57;p12"/>
          <p:cNvSpPr txBox="1"/>
          <p:nvPr>
            <p:ph idx="1" type="body"/>
          </p:nvPr>
        </p:nvSpPr>
        <p:spPr>
          <a:xfrm>
            <a:off x="1155933" y="4863539"/>
            <a:ext cx="3416067" cy="230349"/>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58" name="Google Shape;58;p12"/>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lvl1pPr indent="-330200" lvl="0" marL="457200" marR="0" rtl="0" algn="l">
              <a:lnSpc>
                <a:spcPct val="90000"/>
              </a:lnSpc>
              <a:spcBef>
                <a:spcPts val="10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1pPr>
            <a:lvl2pPr indent="-330200" lvl="1" marL="914400" marR="0" rtl="0" algn="l">
              <a:lnSpc>
                <a:spcPct val="90000"/>
              </a:lnSpc>
              <a:spcBef>
                <a:spcPts val="5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2pPr>
            <a:lvl3pPr indent="-330200" lvl="2" marL="1371600" marR="0" rtl="0" algn="l">
              <a:lnSpc>
                <a:spcPct val="90000"/>
              </a:lnSpc>
              <a:spcBef>
                <a:spcPts val="5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3pPr>
            <a:lvl4pPr indent="-330200" lvl="3" marL="1828800" marR="0" rtl="0" algn="l">
              <a:lnSpc>
                <a:spcPct val="90000"/>
              </a:lnSpc>
              <a:spcBef>
                <a:spcPts val="5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rtl="0" algn="l">
              <a:lnSpc>
                <a:spcPct val="90000"/>
              </a:lnSpc>
              <a:spcBef>
                <a:spcPts val="5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rgbClr val="000000"/>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rgbClr val="000000"/>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rgbClr val="000000"/>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rgbClr val="000000"/>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59" name="Google Shape;59;p12"/>
          <p:cNvSpPr txBox="1"/>
          <p:nvPr>
            <p:ph type="title"/>
          </p:nvPr>
        </p:nvSpPr>
        <p:spPr>
          <a:xfrm>
            <a:off x="1155932" y="489204"/>
            <a:ext cx="5253660" cy="507501"/>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rgbClr val="000000"/>
              </a:buClr>
              <a:buSzPts val="2600"/>
              <a:buFont typeface="Arial"/>
              <a:buNone/>
              <a:defRPr b="1" i="0" sz="2600" u="none" cap="none" strike="noStrike">
                <a:solidFill>
                  <a:srgbClr val="37437B"/>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cxnSp>
        <p:nvCxnSpPr>
          <p:cNvPr id="60" name="Google Shape;60;p12"/>
          <p:cNvCxnSpPr/>
          <p:nvPr/>
        </p:nvCxnSpPr>
        <p:spPr>
          <a:xfrm>
            <a:off x="1155932" y="452507"/>
            <a:ext cx="7680960" cy="0"/>
          </a:xfrm>
          <a:prstGeom prst="straightConnector1">
            <a:avLst/>
          </a:prstGeom>
          <a:noFill/>
          <a:ln cap="flat" cmpd="sng" w="9525">
            <a:solidFill>
              <a:srgbClr val="B2B2B2"/>
            </a:solidFill>
            <a:prstDash val="solid"/>
            <a:round/>
            <a:headEnd len="sm" w="sm" type="none"/>
            <a:tailEnd len="sm" w="sm" type="none"/>
          </a:ln>
        </p:spPr>
      </p:cxnSp>
      <p:pic>
        <p:nvPicPr>
          <p:cNvPr id="61" name="Google Shape;61;p12"/>
          <p:cNvPicPr preferRelativeResize="0"/>
          <p:nvPr/>
        </p:nvPicPr>
        <p:blipFill rotWithShape="1">
          <a:blip r:embed="rId3">
            <a:alphaModFix/>
          </a:blip>
          <a:srcRect b="0" l="41319" r="0" t="0"/>
          <a:stretch/>
        </p:blipFill>
        <p:spPr>
          <a:xfrm rot="5400000">
            <a:off x="7593553" y="3593055"/>
            <a:ext cx="1583244" cy="1517650"/>
          </a:xfrm>
          <a:prstGeom prst="rect">
            <a:avLst/>
          </a:prstGeom>
          <a:noFill/>
          <a:ln>
            <a:noFill/>
          </a:ln>
        </p:spPr>
      </p:pic>
      <p:sp>
        <p:nvSpPr>
          <p:cNvPr id="62" name="Google Shape;62;p12"/>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3" name="Google Shape;63;p12"/>
          <p:cNvPicPr preferRelativeResize="0"/>
          <p:nvPr/>
        </p:nvPicPr>
        <p:blipFill rotWithShape="1">
          <a:blip r:embed="rId4">
            <a:alphaModFix/>
          </a:blip>
          <a:srcRect b="0" l="0" r="0" t="0"/>
          <a:stretch/>
        </p:blipFill>
        <p:spPr>
          <a:xfrm>
            <a:off x="7499941" y="143575"/>
            <a:ext cx="1470049" cy="85475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4" name="Shape 64"/>
        <p:cNvGrpSpPr/>
        <p:nvPr/>
      </p:nvGrpSpPr>
      <p:grpSpPr>
        <a:xfrm>
          <a:off x="0" y="0"/>
          <a:ext cx="0" cy="0"/>
          <a:chOff x="0" y="0"/>
          <a:chExt cx="0" cy="0"/>
        </a:xfrm>
      </p:grpSpPr>
      <p:sp>
        <p:nvSpPr>
          <p:cNvPr id="65" name="Google Shape;65;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66" name="Shape 66"/>
        <p:cNvGrpSpPr/>
        <p:nvPr/>
      </p:nvGrpSpPr>
      <p:grpSpPr>
        <a:xfrm>
          <a:off x="0" y="0"/>
          <a:ext cx="0" cy="0"/>
          <a:chOff x="0" y="0"/>
          <a:chExt cx="0" cy="0"/>
        </a:xfrm>
      </p:grpSpPr>
      <p:pic>
        <p:nvPicPr>
          <p:cNvPr id="67" name="Google Shape;67;p14"/>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68" name="Google Shape;68;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algn="r">
              <a:lnSpc>
                <a:spcPct val="100000"/>
              </a:lnSpc>
              <a:spcBef>
                <a:spcPts val="0"/>
              </a:spcBef>
              <a:spcAft>
                <a:spcPts val="0"/>
              </a:spcAft>
              <a:buSzPts val="1000"/>
              <a:buNone/>
              <a:defRPr/>
            </a:lvl1pPr>
            <a:lvl2pPr indent="0" lvl="1" marL="0" algn="r">
              <a:lnSpc>
                <a:spcPct val="100000"/>
              </a:lnSpc>
              <a:spcBef>
                <a:spcPts val="0"/>
              </a:spcBef>
              <a:spcAft>
                <a:spcPts val="0"/>
              </a:spcAft>
              <a:buSzPts val="1000"/>
              <a:buNone/>
              <a:defRPr/>
            </a:lvl2pPr>
            <a:lvl3pPr indent="0" lvl="2" marL="0" algn="r">
              <a:lnSpc>
                <a:spcPct val="100000"/>
              </a:lnSpc>
              <a:spcBef>
                <a:spcPts val="0"/>
              </a:spcBef>
              <a:spcAft>
                <a:spcPts val="0"/>
              </a:spcAft>
              <a:buSzPts val="1000"/>
              <a:buNone/>
              <a:defRPr/>
            </a:lvl3pPr>
            <a:lvl4pPr indent="0" lvl="3" marL="0" algn="r">
              <a:lnSpc>
                <a:spcPct val="100000"/>
              </a:lnSpc>
              <a:spcBef>
                <a:spcPts val="0"/>
              </a:spcBef>
              <a:spcAft>
                <a:spcPts val="0"/>
              </a:spcAft>
              <a:buSzPts val="1000"/>
              <a:buNone/>
              <a:defRPr/>
            </a:lvl4pPr>
            <a:lvl5pPr indent="0" lvl="4" marL="0" algn="r">
              <a:lnSpc>
                <a:spcPct val="100000"/>
              </a:lnSpc>
              <a:spcBef>
                <a:spcPts val="0"/>
              </a:spcBef>
              <a:spcAft>
                <a:spcPts val="0"/>
              </a:spcAft>
              <a:buSzPts val="1000"/>
              <a:buNone/>
              <a:defRPr/>
            </a:lvl5pPr>
            <a:lvl6pPr indent="0" lvl="5" marL="0" algn="r">
              <a:lnSpc>
                <a:spcPct val="100000"/>
              </a:lnSpc>
              <a:spcBef>
                <a:spcPts val="0"/>
              </a:spcBef>
              <a:spcAft>
                <a:spcPts val="0"/>
              </a:spcAft>
              <a:buSzPts val="1000"/>
              <a:buNone/>
              <a:defRPr/>
            </a:lvl6pPr>
            <a:lvl7pPr indent="0" lvl="6" marL="0" algn="r">
              <a:lnSpc>
                <a:spcPct val="100000"/>
              </a:lnSpc>
              <a:spcBef>
                <a:spcPts val="0"/>
              </a:spcBef>
              <a:spcAft>
                <a:spcPts val="0"/>
              </a:spcAft>
              <a:buSzPts val="1000"/>
              <a:buNone/>
              <a:defRPr/>
            </a:lvl7pPr>
            <a:lvl8pPr indent="0" lvl="7" marL="0" algn="r">
              <a:lnSpc>
                <a:spcPct val="100000"/>
              </a:lnSpc>
              <a:spcBef>
                <a:spcPts val="0"/>
              </a:spcBef>
              <a:spcAft>
                <a:spcPts val="0"/>
              </a:spcAft>
              <a:buSzPts val="1000"/>
              <a:buNone/>
              <a:defRPr/>
            </a:lvl8pPr>
            <a:lvl9pPr indent="0" lvl="8" mar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
              <a:t>‹#›</a:t>
            </a:fld>
            <a:endParaRPr/>
          </a:p>
        </p:txBody>
      </p:sp>
      <p:sp>
        <p:nvSpPr>
          <p:cNvPr id="69" name="Google Shape;69;p14"/>
          <p:cNvSpPr/>
          <p:nvPr/>
        </p:nvSpPr>
        <p:spPr>
          <a:xfrm>
            <a:off x="0" y="394825"/>
            <a:ext cx="4017900" cy="418800"/>
          </a:xfrm>
          <a:prstGeom prst="rect">
            <a:avLst/>
          </a:prstGeom>
          <a:solidFill>
            <a:srgbClr val="000C33"/>
          </a:solid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400"/>
              <a:buFont typeface="Arial"/>
              <a:buNone/>
            </a:pPr>
            <a:r>
              <a:rPr b="0" i="0" lang="en" sz="1400" u="sng" cap="none" strike="noStrike">
                <a:solidFill>
                  <a:schemeClr val="lt2"/>
                </a:solidFill>
                <a:latin typeface="Arial"/>
                <a:ea typeface="Arial"/>
                <a:cs typeface="Arial"/>
                <a:sym typeface="Arial"/>
                <a:hlinkClick r:id="rId3">
                  <a:extLst>
                    <a:ext uri="{A12FA001-AC4F-418D-AE19-62706E023703}">
                      <ahyp:hlinkClr val="tx"/>
                    </a:ext>
                  </a:extLst>
                </a:hlinkClick>
              </a:rPr>
              <a:t>https://ds3.ucsd.edu/</a:t>
            </a:r>
            <a:r>
              <a:rPr b="0" i="0" lang="en" sz="1400" u="none" cap="none" strike="noStrike">
                <a:solidFill>
                  <a:schemeClr val="lt2"/>
                </a:solidFill>
                <a:latin typeface="Arial"/>
                <a:ea typeface="Arial"/>
                <a:cs typeface="Arial"/>
                <a:sym typeface="Arial"/>
              </a:rPr>
              <a:t> </a:t>
            </a:r>
            <a:r>
              <a:rPr b="1" i="0" lang="en" sz="1400" u="none" cap="none" strike="noStrike">
                <a:solidFill>
                  <a:schemeClr val="lt2"/>
                </a:solidFill>
                <a:latin typeface="Arial"/>
                <a:ea typeface="Arial"/>
                <a:cs typeface="Arial"/>
                <a:sym typeface="Arial"/>
              </a:rPr>
              <a:t>|</a:t>
            </a:r>
            <a:r>
              <a:rPr b="0" i="0" lang="en" sz="1400" u="none" cap="none" strike="noStrike">
                <a:solidFill>
                  <a:schemeClr val="lt2"/>
                </a:solidFill>
                <a:latin typeface="Arial"/>
                <a:ea typeface="Arial"/>
                <a:cs typeface="Arial"/>
                <a:sym typeface="Arial"/>
              </a:rPr>
              <a:t> ds3@ucsd.edu</a:t>
            </a:r>
            <a:endParaRPr/>
          </a:p>
        </p:txBody>
      </p:sp>
      <p:sp>
        <p:nvSpPr>
          <p:cNvPr id="70" name="Google Shape;70;p14"/>
          <p:cNvSpPr/>
          <p:nvPr/>
        </p:nvSpPr>
        <p:spPr>
          <a:xfrm flipH="1" rot="10800000">
            <a:off x="4016025" y="394700"/>
            <a:ext cx="466500" cy="421200"/>
          </a:xfrm>
          <a:prstGeom prst="rtTriangle">
            <a:avLst/>
          </a:prstGeom>
          <a:solidFill>
            <a:srgbClr val="000C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14"/>
          <p:cNvSpPr txBox="1"/>
          <p:nvPr/>
        </p:nvSpPr>
        <p:spPr>
          <a:xfrm>
            <a:off x="2286000" y="2418624"/>
            <a:ext cx="4572000"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72" name="Google Shape;72;p14"/>
          <p:cNvSpPr txBox="1"/>
          <p:nvPr/>
        </p:nvSpPr>
        <p:spPr>
          <a:xfrm>
            <a:off x="85344" y="394700"/>
            <a:ext cx="1261104"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pic>
        <p:nvPicPr>
          <p:cNvPr id="73" name="Google Shape;73;p14"/>
          <p:cNvPicPr preferRelativeResize="0"/>
          <p:nvPr/>
        </p:nvPicPr>
        <p:blipFill rotWithShape="1">
          <a:blip r:embed="rId4">
            <a:alphaModFix/>
          </a:blip>
          <a:srcRect b="0" l="0" r="0" t="0"/>
          <a:stretch/>
        </p:blipFill>
        <p:spPr>
          <a:xfrm>
            <a:off x="279648" y="994654"/>
            <a:ext cx="1500188" cy="872263"/>
          </a:xfrm>
          <a:prstGeom prst="rect">
            <a:avLst/>
          </a:prstGeom>
          <a:noFill/>
          <a:ln>
            <a:noFill/>
          </a:ln>
        </p:spPr>
      </p:pic>
      <p:sp>
        <p:nvSpPr>
          <p:cNvPr id="74" name="Google Shape;74;p14"/>
          <p:cNvSpPr txBox="1"/>
          <p:nvPr/>
        </p:nvSpPr>
        <p:spPr>
          <a:xfrm>
            <a:off x="85344" y="2024455"/>
            <a:ext cx="5096256" cy="28623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3600" u="none" cap="none" strike="noStrike">
                <a:solidFill>
                  <a:srgbClr val="171947"/>
                </a:solidFill>
                <a:latin typeface="Montserrat"/>
                <a:ea typeface="Montserrat"/>
                <a:cs typeface="Montserrat"/>
                <a:sym typeface="Montserrat"/>
              </a:rPr>
              <a:t>The Life Cycle of a Data Science </a:t>
            </a:r>
            <a:endParaRPr b="0" i="0" sz="3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en" sz="3600" u="none" cap="none" strike="noStrike">
                <a:solidFill>
                  <a:srgbClr val="171947"/>
                </a:solidFill>
                <a:latin typeface="Montserrat"/>
                <a:ea typeface="Montserrat"/>
                <a:cs typeface="Montserrat"/>
                <a:sym typeface="Montserrat"/>
              </a:rPr>
              <a:t>Project</a:t>
            </a:r>
            <a:endParaRPr b="0" i="0" sz="3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br>
              <a:rPr b="0" i="0" lang="en" sz="3600" u="none" cap="none" strike="noStrike">
                <a:solidFill>
                  <a:srgbClr val="000000"/>
                </a:solidFill>
                <a:latin typeface="Arial"/>
                <a:ea typeface="Arial"/>
                <a:cs typeface="Arial"/>
                <a:sym typeface="Arial"/>
              </a:rPr>
            </a:br>
            <a:endParaRPr b="0" i="0" sz="36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1_Title and body 3">
    <p:spTree>
      <p:nvGrpSpPr>
        <p:cNvPr id="75" name="Shape 75"/>
        <p:cNvGrpSpPr/>
        <p:nvPr/>
      </p:nvGrpSpPr>
      <p:grpSpPr>
        <a:xfrm>
          <a:off x="0" y="0"/>
          <a:ext cx="0" cy="0"/>
          <a:chOff x="0" y="0"/>
          <a:chExt cx="0" cy="0"/>
        </a:xfrm>
      </p:grpSpPr>
      <p:pic>
        <p:nvPicPr>
          <p:cNvPr id="76" name="Google Shape;76;p15"/>
          <p:cNvPicPr preferRelativeResize="0"/>
          <p:nvPr/>
        </p:nvPicPr>
        <p:blipFill rotWithShape="1">
          <a:blip r:embed="rId2">
            <a:alphaModFix/>
          </a:blip>
          <a:srcRect b="0" l="0" r="86355" t="0"/>
          <a:stretch/>
        </p:blipFill>
        <p:spPr>
          <a:xfrm>
            <a:off x="0" y="0"/>
            <a:ext cx="996950" cy="5143500"/>
          </a:xfrm>
          <a:prstGeom prst="rect">
            <a:avLst/>
          </a:prstGeom>
          <a:noFill/>
          <a:ln>
            <a:noFill/>
          </a:ln>
        </p:spPr>
      </p:pic>
      <p:sp>
        <p:nvSpPr>
          <p:cNvPr id="77" name="Google Shape;77;p15"/>
          <p:cNvSpPr txBox="1"/>
          <p:nvPr/>
        </p:nvSpPr>
        <p:spPr>
          <a:xfrm>
            <a:off x="0" y="1833086"/>
            <a:ext cx="1704975" cy="147732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1.Background</a:t>
            </a:r>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2. Life Cycle</a:t>
            </a:r>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 Stages</a:t>
            </a:r>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3. Engagement</a:t>
            </a:r>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Arial"/>
                <a:ea typeface="Arial"/>
                <a:cs typeface="Arial"/>
                <a:sym typeface="Arial"/>
              </a:rPr>
              <a:t> Activity</a:t>
            </a:r>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D39663"/>
                </a:solidFill>
                <a:latin typeface="Arial"/>
                <a:ea typeface="Arial"/>
                <a:cs typeface="Arial"/>
                <a:sym typeface="Arial"/>
              </a:rPr>
              <a:t>4. Q&amp;A</a:t>
            </a:r>
            <a:endParaRPr/>
          </a:p>
        </p:txBody>
      </p:sp>
      <p:cxnSp>
        <p:nvCxnSpPr>
          <p:cNvPr id="78" name="Google Shape;78;p15"/>
          <p:cNvCxnSpPr/>
          <p:nvPr/>
        </p:nvCxnSpPr>
        <p:spPr>
          <a:xfrm>
            <a:off x="1155932" y="4724519"/>
            <a:ext cx="7680960" cy="0"/>
          </a:xfrm>
          <a:prstGeom prst="straightConnector1">
            <a:avLst/>
          </a:prstGeom>
          <a:noFill/>
          <a:ln cap="flat" cmpd="sng" w="9525">
            <a:solidFill>
              <a:srgbClr val="B2B2B2"/>
            </a:solidFill>
            <a:prstDash val="solid"/>
            <a:round/>
            <a:headEnd len="sm" w="sm" type="none"/>
            <a:tailEnd len="sm" w="sm" type="none"/>
          </a:ln>
        </p:spPr>
      </p:cxnSp>
      <p:sp>
        <p:nvSpPr>
          <p:cNvPr id="79" name="Google Shape;79;p15"/>
          <p:cNvSpPr txBox="1"/>
          <p:nvPr>
            <p:ph idx="1" type="body"/>
          </p:nvPr>
        </p:nvSpPr>
        <p:spPr>
          <a:xfrm>
            <a:off x="1155933" y="4863539"/>
            <a:ext cx="3416067" cy="230349"/>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000"/>
              <a:buFont typeface="Arial"/>
              <a:buNone/>
              <a:defRPr b="0" i="0" sz="10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80" name="Google Shape;80;p15"/>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lvl1pPr indent="-330200" lvl="0" marL="457200" marR="0" rtl="0" algn="l">
              <a:lnSpc>
                <a:spcPct val="90000"/>
              </a:lnSpc>
              <a:spcBef>
                <a:spcPts val="10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1pPr>
            <a:lvl2pPr indent="-330200" lvl="1" marL="914400" marR="0" rtl="0" algn="l">
              <a:lnSpc>
                <a:spcPct val="90000"/>
              </a:lnSpc>
              <a:spcBef>
                <a:spcPts val="5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2pPr>
            <a:lvl3pPr indent="-330200" lvl="2" marL="1371600" marR="0" rtl="0" algn="l">
              <a:lnSpc>
                <a:spcPct val="90000"/>
              </a:lnSpc>
              <a:spcBef>
                <a:spcPts val="5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3pPr>
            <a:lvl4pPr indent="-330200" lvl="3" marL="1828800" marR="0" rtl="0" algn="l">
              <a:lnSpc>
                <a:spcPct val="90000"/>
              </a:lnSpc>
              <a:spcBef>
                <a:spcPts val="5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rtl="0" algn="l">
              <a:lnSpc>
                <a:spcPct val="90000"/>
              </a:lnSpc>
              <a:spcBef>
                <a:spcPts val="500"/>
              </a:spcBef>
              <a:spcAft>
                <a:spcPts val="0"/>
              </a:spcAft>
              <a:buClr>
                <a:srgbClr val="000000"/>
              </a:buClr>
              <a:buSzPts val="1600"/>
              <a:buFont typeface="Arial"/>
              <a:buChar char="•"/>
              <a:defRPr b="0" i="0" sz="16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rgbClr val="000000"/>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rgbClr val="000000"/>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rgbClr val="000000"/>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rgbClr val="000000"/>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1" name="Google Shape;81;p15"/>
          <p:cNvSpPr txBox="1"/>
          <p:nvPr>
            <p:ph type="title"/>
          </p:nvPr>
        </p:nvSpPr>
        <p:spPr>
          <a:xfrm>
            <a:off x="1155932" y="489204"/>
            <a:ext cx="5253660" cy="507501"/>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rgbClr val="000000"/>
              </a:buClr>
              <a:buSzPts val="2600"/>
              <a:buFont typeface="Arial"/>
              <a:buNone/>
              <a:defRPr b="1" i="0" sz="2600" u="none" cap="none" strike="noStrike">
                <a:solidFill>
                  <a:srgbClr val="37437B"/>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cxnSp>
        <p:nvCxnSpPr>
          <p:cNvPr id="82" name="Google Shape;82;p15"/>
          <p:cNvCxnSpPr/>
          <p:nvPr/>
        </p:nvCxnSpPr>
        <p:spPr>
          <a:xfrm>
            <a:off x="1155932" y="452507"/>
            <a:ext cx="7680960" cy="0"/>
          </a:xfrm>
          <a:prstGeom prst="straightConnector1">
            <a:avLst/>
          </a:prstGeom>
          <a:noFill/>
          <a:ln cap="flat" cmpd="sng" w="9525">
            <a:solidFill>
              <a:srgbClr val="B2B2B2"/>
            </a:solidFill>
            <a:prstDash val="solid"/>
            <a:round/>
            <a:headEnd len="sm" w="sm" type="none"/>
            <a:tailEnd len="sm" w="sm" type="none"/>
          </a:ln>
        </p:spPr>
      </p:cxnSp>
      <p:pic>
        <p:nvPicPr>
          <p:cNvPr id="83" name="Google Shape;83;p15"/>
          <p:cNvPicPr preferRelativeResize="0"/>
          <p:nvPr/>
        </p:nvPicPr>
        <p:blipFill rotWithShape="1">
          <a:blip r:embed="rId3">
            <a:alphaModFix/>
          </a:blip>
          <a:srcRect b="0" l="41319" r="0" t="0"/>
          <a:stretch/>
        </p:blipFill>
        <p:spPr>
          <a:xfrm rot="5400000">
            <a:off x="7593553" y="3593055"/>
            <a:ext cx="1583244" cy="1517650"/>
          </a:xfrm>
          <a:prstGeom prst="rect">
            <a:avLst/>
          </a:prstGeom>
          <a:noFill/>
          <a:ln>
            <a:noFill/>
          </a:ln>
        </p:spPr>
      </p:pic>
      <p:sp>
        <p:nvSpPr>
          <p:cNvPr id="84" name="Google Shape;84;p15"/>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85" name="Google Shape;85;p15"/>
          <p:cNvPicPr preferRelativeResize="0"/>
          <p:nvPr/>
        </p:nvPicPr>
        <p:blipFill rotWithShape="1">
          <a:blip r:embed="rId4">
            <a:alphaModFix/>
          </a:blip>
          <a:srcRect b="0" l="0" r="0" t="0"/>
          <a:stretch/>
        </p:blipFill>
        <p:spPr>
          <a:xfrm>
            <a:off x="7499941" y="143575"/>
            <a:ext cx="1470049" cy="85475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2.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C5DDE1"/>
        </a:solidFill>
      </p:bgPr>
    </p:bg>
    <p:spTree>
      <p:nvGrpSpPr>
        <p:cNvPr id="5" name="Shape 5"/>
        <p:cNvGrpSpPr/>
        <p:nvPr/>
      </p:nvGrpSpPr>
      <p:grpSpPr>
        <a:xfrm>
          <a:off x="0" y="0"/>
          <a:ext cx="0" cy="0"/>
          <a:chOff x="0" y="0"/>
          <a:chExt cx="0" cy="0"/>
        </a:xfrm>
      </p:grpSpPr>
      <p:sp>
        <p:nvSpPr>
          <p:cNvPr id="6" name="Google Shape;6;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hyperlink" Target="https://towardsdatascience.com/stoend-to-end-data-science-life-cycle-6387523b5afc"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hyperlink" Target="https://towardsdatascience.com/stoend-to-end-data-science-life-cycle-6387523b5afc"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hyperlink" Target="https://towardsdatascience.com/stoend-to-end-data-science-life-cycle-6387523b5afc"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hyperlink" Target="https://livebook.manning.com/book/practical-data-science-with-r/chapter-5/25"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hyperlink" Target="https://www.datascience-pm.com/data-science-life-cycle/"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www.kaggle.com/code/tasneemabdulrahim/data-science-project-lifecycle-a-case-study/notebook#Step-3:-Data-Cleansing-and-Transformation" TargetMode="External"/><Relationship Id="rId4" Type="http://schemas.openxmlformats.org/officeDocument/2006/relationships/hyperlink" Target="https://github.com/DS3Workshops/ds3-wi23-consulting-workshop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2.png"/><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2.png"/><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2.png"/><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4.png"/><Relationship Id="rId4" Type="http://schemas.openxmlformats.org/officeDocument/2006/relationships/image" Target="../media/image18.png"/><Relationship Id="rId9" Type="http://schemas.openxmlformats.org/officeDocument/2006/relationships/image" Target="../media/image15.png"/><Relationship Id="rId5" Type="http://schemas.openxmlformats.org/officeDocument/2006/relationships/image" Target="../media/image12.png"/><Relationship Id="rId6" Type="http://schemas.openxmlformats.org/officeDocument/2006/relationships/image" Target="../media/image11.png"/><Relationship Id="rId7" Type="http://schemas.openxmlformats.org/officeDocument/2006/relationships/image" Target="../media/image13.png"/><Relationship Id="rId8"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hyperlink" Target="https://online.hbs.edu/blog/post/what-is-data-scienc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hyperlink" Target="https://link.springer.com/article/10.1007/s41060-017-0090-x#citeas" TargetMode="Externa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hyperlink" Target="https://www.knowledgehut.com/blog/data-science/what-is-data-science-life-cycle"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hyperlink" Target="https://www.datascience-pm.com/data-science-life-cycle/"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hyperlink" Target="https://towardsdatascience.com/stoend-to-end-data-science-life-cycle-6387523b5afc"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
          <p:cNvSpPr txBox="1"/>
          <p:nvPr>
            <p:ph idx="1" type="body"/>
          </p:nvPr>
        </p:nvSpPr>
        <p:spPr>
          <a:xfrm>
            <a:off x="3033700" y="1462975"/>
            <a:ext cx="5819400" cy="14574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None/>
            </a:pPr>
            <a:r>
              <a:rPr b="1" lang="en">
                <a:latin typeface="Montserrat"/>
                <a:ea typeface="Montserrat"/>
                <a:cs typeface="Montserrat"/>
                <a:sym typeface="Montserrat"/>
              </a:rPr>
              <a:t>Life Cycle of a Data Science Project</a:t>
            </a:r>
            <a:endParaRPr b="1">
              <a:latin typeface="Montserrat"/>
              <a:ea typeface="Montserrat"/>
              <a:cs typeface="Montserrat"/>
              <a:sym typeface="Montserrat"/>
            </a:endParaRPr>
          </a:p>
        </p:txBody>
      </p:sp>
      <p:sp>
        <p:nvSpPr>
          <p:cNvPr id="133" name="Google Shape;133;p1"/>
          <p:cNvSpPr txBox="1"/>
          <p:nvPr>
            <p:ph idx="2" type="body"/>
          </p:nvPr>
        </p:nvSpPr>
        <p:spPr>
          <a:xfrm>
            <a:off x="5818875" y="2922775"/>
            <a:ext cx="3034200" cy="9888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None/>
            </a:pPr>
            <a:r>
              <a:rPr lang="en" sz="2000" u="sng">
                <a:latin typeface="Source Sans Pro"/>
                <a:ea typeface="Source Sans Pro"/>
                <a:cs typeface="Source Sans Pro"/>
                <a:sym typeface="Source Sans Pro"/>
              </a:rPr>
              <a:t>C</a:t>
            </a:r>
            <a:r>
              <a:rPr lang="en" sz="2000" u="sng">
                <a:latin typeface="Source Sans Pro"/>
                <a:ea typeface="Source Sans Pro"/>
                <a:cs typeface="Source Sans Pro"/>
                <a:sym typeface="Source Sans Pro"/>
              </a:rPr>
              <a:t>onsulting </a:t>
            </a:r>
            <a:r>
              <a:rPr lang="en" sz="2000" u="sng">
                <a:latin typeface="Source Sans Pro"/>
                <a:ea typeface="Source Sans Pro"/>
                <a:cs typeface="Source Sans Pro"/>
                <a:sym typeface="Source Sans Pro"/>
              </a:rPr>
              <a:t>Subcommittee</a:t>
            </a:r>
            <a:endParaRPr sz="2000" u="sng">
              <a:latin typeface="Source Sans Pro"/>
              <a:ea typeface="Source Sans Pro"/>
              <a:cs typeface="Source Sans Pro"/>
              <a:sym typeface="Source Sans Pro"/>
            </a:endParaRPr>
          </a:p>
          <a:p>
            <a:pPr indent="0" lvl="0" marL="0" rtl="0" algn="r">
              <a:lnSpc>
                <a:spcPct val="100000"/>
              </a:lnSpc>
              <a:spcBef>
                <a:spcPts val="0"/>
              </a:spcBef>
              <a:spcAft>
                <a:spcPts val="0"/>
              </a:spcAft>
              <a:buNone/>
            </a:pPr>
            <a:r>
              <a:rPr lang="en" sz="2000">
                <a:latin typeface="Source Sans Pro"/>
                <a:ea typeface="Source Sans Pro"/>
                <a:cs typeface="Source Sans Pro"/>
                <a:sym typeface="Source Sans Pro"/>
              </a:rPr>
              <a:t>Qiaoxuan (Josh) Wang Joyce Lu</a:t>
            </a:r>
            <a:endParaRPr b="0" i="0" sz="2000" u="none" cap="none" strike="noStrike">
              <a:latin typeface="Source Sans Pro"/>
              <a:ea typeface="Source Sans Pro"/>
              <a:cs typeface="Source Sans Pro"/>
              <a:sym typeface="Source Sans Pro"/>
            </a:endParaRPr>
          </a:p>
        </p:txBody>
      </p:sp>
      <p:pic>
        <p:nvPicPr>
          <p:cNvPr id="134" name="Google Shape;134;p1"/>
          <p:cNvPicPr preferRelativeResize="0"/>
          <p:nvPr/>
        </p:nvPicPr>
        <p:blipFill rotWithShape="1">
          <a:blip r:embed="rId3">
            <a:alphaModFix/>
          </a:blip>
          <a:srcRect b="0" l="0" r="0" t="0"/>
          <a:stretch/>
        </p:blipFill>
        <p:spPr>
          <a:xfrm>
            <a:off x="291022" y="1455012"/>
            <a:ext cx="3188301" cy="29309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g203777f4671_0_92"/>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01" name="Google Shape;201;g203777f4671_0_92"/>
          <p:cNvPicPr preferRelativeResize="0"/>
          <p:nvPr/>
        </p:nvPicPr>
        <p:blipFill rotWithShape="1">
          <a:blip r:embed="rId3">
            <a:alphaModFix/>
          </a:blip>
          <a:srcRect b="0" l="0" r="0" t="0"/>
          <a:stretch/>
        </p:blipFill>
        <p:spPr>
          <a:xfrm>
            <a:off x="7499941" y="143575"/>
            <a:ext cx="1470049" cy="854750"/>
          </a:xfrm>
          <a:prstGeom prst="rect">
            <a:avLst/>
          </a:prstGeom>
          <a:noFill/>
          <a:ln>
            <a:noFill/>
          </a:ln>
        </p:spPr>
      </p:pic>
      <p:sp>
        <p:nvSpPr>
          <p:cNvPr id="202" name="Google Shape;202;g203777f4671_0_92"/>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p>
            <a:pPr indent="-241300" lvl="0" marL="228600" rtl="0" algn="l">
              <a:lnSpc>
                <a:spcPct val="90000"/>
              </a:lnSpc>
              <a:spcBef>
                <a:spcPts val="0"/>
              </a:spcBef>
              <a:spcAft>
                <a:spcPts val="0"/>
              </a:spcAft>
              <a:buSzPts val="2000"/>
              <a:buFont typeface="Source Sans Pro"/>
              <a:buChar char="•"/>
            </a:pPr>
            <a:r>
              <a:rPr lang="en" sz="2000">
                <a:latin typeface="Source Sans Pro"/>
                <a:ea typeface="Source Sans Pro"/>
                <a:cs typeface="Source Sans Pro"/>
                <a:sym typeface="Source Sans Pro"/>
              </a:rPr>
              <a:t>Once you have the data, start exploring it. You can conduct activities such as:</a:t>
            </a:r>
            <a:endParaRPr sz="2000">
              <a:latin typeface="Source Sans Pro"/>
              <a:ea typeface="Source Sans Pro"/>
              <a:cs typeface="Source Sans Pro"/>
              <a:sym typeface="Source Sans Pro"/>
            </a:endParaRPr>
          </a:p>
          <a:p>
            <a:pPr indent="-241300" lvl="1" marL="685800" rtl="0" algn="l">
              <a:lnSpc>
                <a:spcPct val="90000"/>
              </a:lnSpc>
              <a:spcBef>
                <a:spcPts val="500"/>
              </a:spcBef>
              <a:spcAft>
                <a:spcPts val="0"/>
              </a:spcAft>
              <a:buSzPts val="2000"/>
              <a:buFont typeface="Source Sans Pro"/>
              <a:buChar char="•"/>
            </a:pPr>
            <a:r>
              <a:rPr lang="en" sz="2000">
                <a:latin typeface="Source Sans Pro"/>
                <a:ea typeface="Source Sans Pro"/>
                <a:cs typeface="Source Sans Pro"/>
                <a:sym typeface="Source Sans Pro"/>
              </a:rPr>
              <a:t>Document the data quality</a:t>
            </a:r>
            <a:endParaRPr sz="1800">
              <a:latin typeface="Source Sans Pro"/>
              <a:ea typeface="Source Sans Pro"/>
              <a:cs typeface="Source Sans Pro"/>
              <a:sym typeface="Source Sans Pro"/>
            </a:endParaRPr>
          </a:p>
          <a:p>
            <a:pPr indent="-241300" lvl="1" marL="685800" rtl="0" algn="l">
              <a:lnSpc>
                <a:spcPct val="90000"/>
              </a:lnSpc>
              <a:spcBef>
                <a:spcPts val="500"/>
              </a:spcBef>
              <a:spcAft>
                <a:spcPts val="0"/>
              </a:spcAft>
              <a:buSzPts val="2000"/>
              <a:buFont typeface="Source Sans Pro"/>
              <a:buChar char="•"/>
            </a:pPr>
            <a:r>
              <a:rPr lang="en" sz="2000">
                <a:latin typeface="Source Sans Pro"/>
                <a:ea typeface="Source Sans Pro"/>
                <a:cs typeface="Source Sans Pro"/>
                <a:sym typeface="Source Sans Pro"/>
              </a:rPr>
              <a:t>Clean the data (i.e. should we omit, replace, or fill in missing data?)</a:t>
            </a:r>
            <a:endParaRPr sz="1800">
              <a:latin typeface="Source Sans Pro"/>
              <a:ea typeface="Source Sans Pro"/>
              <a:cs typeface="Source Sans Pro"/>
              <a:sym typeface="Source Sans Pro"/>
            </a:endParaRPr>
          </a:p>
          <a:p>
            <a:pPr indent="-241300" lvl="1" marL="685800" rtl="0" algn="l">
              <a:lnSpc>
                <a:spcPct val="90000"/>
              </a:lnSpc>
              <a:spcBef>
                <a:spcPts val="500"/>
              </a:spcBef>
              <a:spcAft>
                <a:spcPts val="0"/>
              </a:spcAft>
              <a:buSzPts val="2000"/>
              <a:buFont typeface="Source Sans Pro"/>
              <a:buChar char="•"/>
            </a:pPr>
            <a:r>
              <a:rPr lang="en" sz="2000">
                <a:latin typeface="Source Sans Pro"/>
                <a:ea typeface="Source Sans Pro"/>
                <a:cs typeface="Source Sans Pro"/>
                <a:sym typeface="Source Sans Pro"/>
              </a:rPr>
              <a:t>Combine various data sets to create new views</a:t>
            </a:r>
            <a:endParaRPr sz="2000">
              <a:latin typeface="Source Sans Pro"/>
              <a:ea typeface="Source Sans Pro"/>
              <a:cs typeface="Source Sans Pro"/>
              <a:sym typeface="Source Sans Pro"/>
            </a:endParaRPr>
          </a:p>
          <a:p>
            <a:pPr indent="-254000" lvl="1" marL="685800" rtl="0" algn="l">
              <a:spcBef>
                <a:spcPts val="500"/>
              </a:spcBef>
              <a:spcAft>
                <a:spcPts val="0"/>
              </a:spcAft>
              <a:buSzPts val="2000"/>
              <a:buFont typeface="Source Sans Pro"/>
              <a:buChar char="•"/>
            </a:pPr>
            <a:r>
              <a:rPr lang="en" sz="2000">
                <a:latin typeface="Source Sans Pro"/>
                <a:ea typeface="Source Sans Pro"/>
                <a:cs typeface="Source Sans Pro"/>
                <a:sym typeface="Source Sans Pro"/>
              </a:rPr>
              <a:t>Load the data </a:t>
            </a:r>
            <a:endParaRPr sz="2000">
              <a:latin typeface="Source Sans Pro"/>
              <a:ea typeface="Source Sans Pro"/>
              <a:cs typeface="Source Sans Pro"/>
              <a:sym typeface="Source Sans Pro"/>
            </a:endParaRPr>
          </a:p>
          <a:p>
            <a:pPr indent="-241300" lvl="1" marL="685800" rtl="0" algn="l">
              <a:lnSpc>
                <a:spcPct val="90000"/>
              </a:lnSpc>
              <a:spcBef>
                <a:spcPts val="500"/>
              </a:spcBef>
              <a:spcAft>
                <a:spcPts val="0"/>
              </a:spcAft>
              <a:buSzPts val="2000"/>
              <a:buFont typeface="Source Sans Pro"/>
              <a:buChar char="•"/>
            </a:pPr>
            <a:r>
              <a:rPr lang="en" sz="2000">
                <a:latin typeface="Source Sans Pro"/>
                <a:ea typeface="Source Sans Pro"/>
                <a:cs typeface="Source Sans Pro"/>
                <a:sym typeface="Source Sans Pro"/>
              </a:rPr>
              <a:t>Present initial findings to stakeholders and solicit feedback</a:t>
            </a:r>
            <a:endParaRPr sz="1800">
              <a:latin typeface="Source Sans Pro"/>
              <a:ea typeface="Source Sans Pro"/>
              <a:cs typeface="Source Sans Pro"/>
              <a:sym typeface="Source Sans Pro"/>
            </a:endParaRPr>
          </a:p>
          <a:p>
            <a:pPr indent="-114300" lvl="0" marL="228600" rtl="0" algn="l">
              <a:lnSpc>
                <a:spcPct val="90000"/>
              </a:lnSpc>
              <a:spcBef>
                <a:spcPts val="1000"/>
              </a:spcBef>
              <a:spcAft>
                <a:spcPts val="0"/>
              </a:spcAft>
              <a:buSzPts val="1800"/>
              <a:buFont typeface="Arial"/>
              <a:buNone/>
            </a:pPr>
            <a:r>
              <a:t/>
            </a:r>
            <a:endParaRPr sz="2000">
              <a:latin typeface="Source Sans Pro"/>
              <a:ea typeface="Source Sans Pro"/>
              <a:cs typeface="Source Sans Pro"/>
              <a:sym typeface="Source Sans Pro"/>
            </a:endParaRPr>
          </a:p>
        </p:txBody>
      </p:sp>
      <p:sp>
        <p:nvSpPr>
          <p:cNvPr id="203" name="Google Shape;203;g203777f4671_0_92"/>
          <p:cNvSpPr txBox="1"/>
          <p:nvPr>
            <p:ph type="title"/>
          </p:nvPr>
        </p:nvSpPr>
        <p:spPr>
          <a:xfrm>
            <a:off x="1155932" y="489204"/>
            <a:ext cx="5253660" cy="50750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SzPts val="2600"/>
              <a:buNone/>
            </a:pPr>
            <a:r>
              <a:rPr lang="en">
                <a:solidFill>
                  <a:srgbClr val="000C33"/>
                </a:solidFill>
                <a:latin typeface="Roboto"/>
                <a:ea typeface="Roboto"/>
                <a:cs typeface="Roboto"/>
                <a:sym typeface="Roboto"/>
              </a:rPr>
              <a:t>Preparation</a:t>
            </a:r>
            <a:endParaRPr>
              <a:latin typeface="Roboto"/>
              <a:ea typeface="Roboto"/>
              <a:cs typeface="Roboto"/>
              <a:sym typeface="Roboto"/>
            </a:endParaRPr>
          </a:p>
        </p:txBody>
      </p:sp>
      <p:sp>
        <p:nvSpPr>
          <p:cNvPr id="204" name="Google Shape;204;g203777f4671_0_92"/>
          <p:cNvSpPr txBox="1"/>
          <p:nvPr>
            <p:ph idx="1" type="body"/>
          </p:nvPr>
        </p:nvSpPr>
        <p:spPr>
          <a:xfrm>
            <a:off x="1155918" y="4863550"/>
            <a:ext cx="6236400" cy="230400"/>
          </a:xfrm>
          <a:prstGeom prst="rect">
            <a:avLst/>
          </a:prstGeom>
          <a:noFill/>
          <a:ln>
            <a:noFill/>
          </a:ln>
        </p:spPr>
        <p:txBody>
          <a:bodyPr anchorCtr="0" anchor="t" bIns="45700" lIns="91425" spcFirstLastPara="1" rIns="91425" wrap="square" tIns="45700">
            <a:noAutofit/>
          </a:bodyPr>
          <a:lstStyle/>
          <a:p>
            <a:pPr indent="0" lvl="0" marL="114300" rtl="0" algn="l">
              <a:lnSpc>
                <a:spcPct val="100000"/>
              </a:lnSpc>
              <a:spcBef>
                <a:spcPts val="0"/>
              </a:spcBef>
              <a:spcAft>
                <a:spcPts val="0"/>
              </a:spcAft>
              <a:buSzPts val="1000"/>
              <a:buNone/>
            </a:pPr>
            <a:r>
              <a:rPr lang="en"/>
              <a:t>Source: </a:t>
            </a:r>
            <a:r>
              <a:rPr lang="en" sz="1100" u="sng">
                <a:solidFill>
                  <a:schemeClr val="hlink"/>
                </a:solidFill>
                <a:hlinkClick r:id="rId4"/>
              </a:rPr>
              <a:t>Data Science life Cycle | Towards Data Science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g203777f4671_0_99"/>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10" name="Google Shape;210;g203777f4671_0_99"/>
          <p:cNvPicPr preferRelativeResize="0"/>
          <p:nvPr/>
        </p:nvPicPr>
        <p:blipFill rotWithShape="1">
          <a:blip r:embed="rId3">
            <a:alphaModFix/>
          </a:blip>
          <a:srcRect b="0" l="0" r="0" t="0"/>
          <a:stretch/>
        </p:blipFill>
        <p:spPr>
          <a:xfrm>
            <a:off x="7499941" y="143575"/>
            <a:ext cx="1470049" cy="854750"/>
          </a:xfrm>
          <a:prstGeom prst="rect">
            <a:avLst/>
          </a:prstGeom>
          <a:noFill/>
          <a:ln>
            <a:noFill/>
          </a:ln>
        </p:spPr>
      </p:pic>
      <p:sp>
        <p:nvSpPr>
          <p:cNvPr id="211" name="Google Shape;211;g203777f4671_0_99"/>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1800"/>
              <a:buNone/>
            </a:pPr>
            <a:r>
              <a:rPr b="1" lang="en" sz="1800">
                <a:latin typeface="Source Sans Pro"/>
                <a:ea typeface="Source Sans Pro"/>
                <a:cs typeface="Source Sans Pro"/>
                <a:sym typeface="Source Sans Pro"/>
              </a:rPr>
              <a:t>Conduct Exploratory Data Analysis (EDA)</a:t>
            </a:r>
            <a:endParaRPr>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1800"/>
              <a:buFont typeface="Source Sans Pro"/>
              <a:buChar char="•"/>
            </a:pPr>
            <a:r>
              <a:rPr lang="en" sz="1800">
                <a:latin typeface="Source Sans Pro"/>
                <a:ea typeface="Source Sans Pro"/>
                <a:cs typeface="Source Sans Pro"/>
                <a:sym typeface="Source Sans Pro"/>
              </a:rPr>
              <a:t>Use data visualizations to quickly understand features and their interactions</a:t>
            </a:r>
            <a:endParaRPr>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1800"/>
              <a:buFont typeface="Source Sans Pro"/>
              <a:buChar char="•"/>
            </a:pPr>
            <a:r>
              <a:rPr lang="en" sz="1800">
                <a:latin typeface="Source Sans Pro"/>
                <a:ea typeface="Source Sans Pro"/>
                <a:cs typeface="Source Sans Pro"/>
                <a:sym typeface="Source Sans Pro"/>
              </a:rPr>
              <a:t>Conduct hypothesis testing or check any assumptions that you may have </a:t>
            </a:r>
            <a:endParaRPr>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1800"/>
              <a:buFont typeface="Source Sans Pro"/>
              <a:buChar char="•"/>
            </a:pPr>
            <a:r>
              <a:rPr lang="en" sz="1800">
                <a:latin typeface="Source Sans Pro"/>
                <a:ea typeface="Source Sans Pro"/>
                <a:cs typeface="Source Sans Pro"/>
                <a:sym typeface="Source Sans Pro"/>
              </a:rPr>
              <a:t>What tools can we use?</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1800"/>
              <a:buFont typeface="Source Sans Pro"/>
              <a:buChar char="•"/>
            </a:pPr>
            <a:r>
              <a:rPr lang="en" sz="1800">
                <a:latin typeface="Source Sans Pro"/>
                <a:ea typeface="Source Sans Pro"/>
                <a:cs typeface="Source Sans Pro"/>
                <a:sym typeface="Source Sans Pro"/>
              </a:rPr>
              <a:t>Clustering and dimension reduction techniques</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1800"/>
              <a:buFont typeface="Source Sans Pro"/>
              <a:buChar char="•"/>
            </a:pPr>
            <a:r>
              <a:rPr lang="en" sz="1800">
                <a:latin typeface="Source Sans Pro"/>
                <a:ea typeface="Source Sans Pro"/>
                <a:cs typeface="Source Sans Pro"/>
                <a:sym typeface="Source Sans Pro"/>
              </a:rPr>
              <a:t>Univariate visualization</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1800"/>
              <a:buFont typeface="Source Sans Pro"/>
              <a:buChar char="•"/>
            </a:pPr>
            <a:r>
              <a:rPr lang="en" sz="1800">
                <a:latin typeface="Source Sans Pro"/>
                <a:ea typeface="Source Sans Pro"/>
                <a:cs typeface="Source Sans Pro"/>
                <a:sym typeface="Source Sans Pro"/>
              </a:rPr>
              <a:t>Bivariate visualizations and summary statistics</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1800"/>
              <a:buFont typeface="Source Sans Pro"/>
              <a:buChar char="•"/>
            </a:pPr>
            <a:r>
              <a:rPr lang="en" sz="1800">
                <a:latin typeface="Source Sans Pro"/>
                <a:ea typeface="Source Sans Pro"/>
                <a:cs typeface="Source Sans Pro"/>
                <a:sym typeface="Source Sans Pro"/>
              </a:rPr>
              <a:t>Multivariate visualizations</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1800"/>
              <a:buFont typeface="Source Sans Pro"/>
              <a:buChar char="•"/>
            </a:pPr>
            <a:r>
              <a:rPr lang="en" sz="1800">
                <a:latin typeface="Source Sans Pro"/>
                <a:ea typeface="Source Sans Pro"/>
                <a:cs typeface="Source Sans Pro"/>
                <a:sym typeface="Source Sans Pro"/>
              </a:rPr>
              <a:t>K-means Clustering</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1800"/>
              <a:buFont typeface="Source Sans Pro"/>
              <a:buChar char="•"/>
            </a:pPr>
            <a:r>
              <a:rPr lang="en" sz="1800">
                <a:latin typeface="Source Sans Pro"/>
                <a:ea typeface="Source Sans Pro"/>
                <a:cs typeface="Source Sans Pro"/>
                <a:sym typeface="Source Sans Pro"/>
              </a:rPr>
              <a:t>Linear regressions</a:t>
            </a:r>
            <a:endParaRPr>
              <a:latin typeface="Source Sans Pro"/>
              <a:ea typeface="Source Sans Pro"/>
              <a:cs typeface="Source Sans Pro"/>
              <a:sym typeface="Source Sans Pro"/>
            </a:endParaRPr>
          </a:p>
          <a:p>
            <a:pPr indent="-114300" lvl="0" marL="228600" rtl="0" algn="l">
              <a:lnSpc>
                <a:spcPct val="90000"/>
              </a:lnSpc>
              <a:spcBef>
                <a:spcPts val="1000"/>
              </a:spcBef>
              <a:spcAft>
                <a:spcPts val="0"/>
              </a:spcAft>
              <a:buSzPts val="1800"/>
              <a:buFont typeface="Arial"/>
              <a:buNone/>
            </a:pPr>
            <a:r>
              <a:t/>
            </a:r>
            <a:endParaRPr sz="1800">
              <a:latin typeface="Source Sans Pro"/>
              <a:ea typeface="Source Sans Pro"/>
              <a:cs typeface="Source Sans Pro"/>
              <a:sym typeface="Source Sans Pro"/>
            </a:endParaRPr>
          </a:p>
        </p:txBody>
      </p:sp>
      <p:sp>
        <p:nvSpPr>
          <p:cNvPr id="212" name="Google Shape;212;g203777f4671_0_99"/>
          <p:cNvSpPr txBox="1"/>
          <p:nvPr>
            <p:ph type="title"/>
          </p:nvPr>
        </p:nvSpPr>
        <p:spPr>
          <a:xfrm>
            <a:off x="1155932" y="489204"/>
            <a:ext cx="5253660" cy="50750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SzPts val="2600"/>
              <a:buNone/>
            </a:pPr>
            <a:r>
              <a:rPr lang="en">
                <a:solidFill>
                  <a:srgbClr val="000C33"/>
                </a:solidFill>
                <a:latin typeface="Roboto"/>
                <a:ea typeface="Roboto"/>
                <a:cs typeface="Roboto"/>
                <a:sym typeface="Roboto"/>
              </a:rPr>
              <a:t>Research &amp; Development</a:t>
            </a:r>
            <a:endParaRPr>
              <a:latin typeface="Roboto"/>
              <a:ea typeface="Roboto"/>
              <a:cs typeface="Roboto"/>
              <a:sym typeface="Roboto"/>
            </a:endParaRPr>
          </a:p>
        </p:txBody>
      </p:sp>
      <p:sp>
        <p:nvSpPr>
          <p:cNvPr id="213" name="Google Shape;213;g203777f4671_0_99"/>
          <p:cNvSpPr txBox="1"/>
          <p:nvPr>
            <p:ph idx="1" type="body"/>
          </p:nvPr>
        </p:nvSpPr>
        <p:spPr>
          <a:xfrm>
            <a:off x="1155918" y="4863550"/>
            <a:ext cx="6236400" cy="230400"/>
          </a:xfrm>
          <a:prstGeom prst="rect">
            <a:avLst/>
          </a:prstGeom>
          <a:noFill/>
          <a:ln>
            <a:noFill/>
          </a:ln>
        </p:spPr>
        <p:txBody>
          <a:bodyPr anchorCtr="0" anchor="t" bIns="45700" lIns="91425" spcFirstLastPara="1" rIns="91425" wrap="square" tIns="45700">
            <a:noAutofit/>
          </a:bodyPr>
          <a:lstStyle/>
          <a:p>
            <a:pPr indent="0" lvl="0" marL="114300" rtl="0" algn="l">
              <a:lnSpc>
                <a:spcPct val="100000"/>
              </a:lnSpc>
              <a:spcBef>
                <a:spcPts val="0"/>
              </a:spcBef>
              <a:spcAft>
                <a:spcPts val="0"/>
              </a:spcAft>
              <a:buSzPts val="1000"/>
              <a:buNone/>
            </a:pPr>
            <a:r>
              <a:rPr lang="en"/>
              <a:t>Source: </a:t>
            </a:r>
            <a:r>
              <a:rPr lang="en" sz="1100" u="sng">
                <a:solidFill>
                  <a:schemeClr val="hlink"/>
                </a:solidFill>
                <a:hlinkClick r:id="rId4"/>
              </a:rPr>
              <a:t>Data Science life Cycle | Towards Data Science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g20486492848_0_10"/>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19" name="Google Shape;219;g20486492848_0_10"/>
          <p:cNvPicPr preferRelativeResize="0"/>
          <p:nvPr/>
        </p:nvPicPr>
        <p:blipFill rotWithShape="1">
          <a:blip r:embed="rId3">
            <a:alphaModFix/>
          </a:blip>
          <a:srcRect b="0" l="0" r="0" t="0"/>
          <a:stretch/>
        </p:blipFill>
        <p:spPr>
          <a:xfrm>
            <a:off x="7499941" y="143575"/>
            <a:ext cx="1470049" cy="854750"/>
          </a:xfrm>
          <a:prstGeom prst="rect">
            <a:avLst/>
          </a:prstGeom>
          <a:noFill/>
          <a:ln>
            <a:noFill/>
          </a:ln>
        </p:spPr>
      </p:pic>
      <p:sp>
        <p:nvSpPr>
          <p:cNvPr id="220" name="Google Shape;220;g20486492848_0_10"/>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1600"/>
              <a:buNone/>
            </a:pPr>
            <a:r>
              <a:rPr b="1" lang="en">
                <a:latin typeface="Source Sans Pro"/>
                <a:ea typeface="Source Sans Pro"/>
                <a:cs typeface="Source Sans Pro"/>
                <a:sym typeface="Source Sans Pro"/>
              </a:rPr>
              <a:t>Model Building</a:t>
            </a:r>
            <a:endParaRPr>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1600"/>
              <a:buFont typeface="Source Sans Pro"/>
              <a:buChar char="•"/>
            </a:pPr>
            <a:r>
              <a:rPr lang="en">
                <a:latin typeface="Source Sans Pro"/>
                <a:ea typeface="Source Sans Pro"/>
                <a:cs typeface="Source Sans Pro"/>
                <a:sym typeface="Source Sans Pro"/>
              </a:rPr>
              <a:t>Data modeling: the process of converting raw data into a form that can be transverse into other applications as well</a:t>
            </a:r>
            <a:endParaRPr>
              <a:latin typeface="Source Sans Pro"/>
              <a:ea typeface="Source Sans Pro"/>
              <a:cs typeface="Source Sans Pro"/>
              <a:sym typeface="Source Sans Pro"/>
            </a:endParaRPr>
          </a:p>
          <a:p>
            <a:pPr indent="-228600" lvl="2" marL="1143000" rtl="0" algn="l">
              <a:lnSpc>
                <a:spcPct val="90000"/>
              </a:lnSpc>
              <a:spcBef>
                <a:spcPts val="500"/>
              </a:spcBef>
              <a:spcAft>
                <a:spcPts val="0"/>
              </a:spcAft>
              <a:buSzPts val="1600"/>
              <a:buFont typeface="Source Sans Pro"/>
              <a:buChar char="•"/>
            </a:pPr>
            <a:r>
              <a:rPr lang="en">
                <a:latin typeface="Source Sans Pro"/>
                <a:ea typeface="Source Sans Pro"/>
                <a:cs typeface="Source Sans Pro"/>
                <a:sym typeface="Source Sans Pro"/>
              </a:rPr>
              <a:t>Mostly performed in using statistical tools and databases</a:t>
            </a:r>
            <a:endParaRPr u="sng">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1600"/>
              <a:buFont typeface="Source Sans Pro"/>
              <a:buChar char="•"/>
            </a:pPr>
            <a:r>
              <a:rPr lang="en" u="sng">
                <a:latin typeface="Source Sans Pro"/>
                <a:ea typeface="Source Sans Pro"/>
                <a:cs typeface="Source Sans Pro"/>
                <a:sym typeface="Source Sans Pro"/>
              </a:rPr>
              <a:t>Steps</a:t>
            </a:r>
            <a:r>
              <a:rPr lang="en">
                <a:latin typeface="Source Sans Pro"/>
                <a:ea typeface="Source Sans Pro"/>
                <a:cs typeface="Source Sans Pro"/>
                <a:sym typeface="Source Sans Pro"/>
              </a:rPr>
              <a:t>:</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1600"/>
              <a:buFont typeface="Source Sans Pro"/>
              <a:buChar char="•"/>
            </a:pPr>
            <a:r>
              <a:rPr lang="en">
                <a:latin typeface="Source Sans Pro"/>
                <a:ea typeface="Source Sans Pro"/>
                <a:cs typeface="Source Sans Pro"/>
                <a:sym typeface="Source Sans Pro"/>
              </a:rPr>
              <a:t>Developing datasets for training and testing </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1600"/>
              <a:buFont typeface="Source Sans Pro"/>
              <a:buChar char="•"/>
            </a:pPr>
            <a:r>
              <a:rPr lang="en">
                <a:latin typeface="Source Sans Pro"/>
                <a:ea typeface="Source Sans Pro"/>
                <a:cs typeface="Source Sans Pro"/>
                <a:sym typeface="Source Sans Pro"/>
              </a:rPr>
              <a:t>Choose the appropriate model that best fits  the data and the question</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1600"/>
              <a:buFont typeface="Source Sans Pro"/>
              <a:buChar char="•"/>
            </a:pPr>
            <a:r>
              <a:rPr lang="en">
                <a:latin typeface="Source Sans Pro"/>
                <a:ea typeface="Source Sans Pro"/>
                <a:cs typeface="Source Sans Pro"/>
                <a:sym typeface="Source Sans Pro"/>
              </a:rPr>
              <a:t>Learn whether the problem is a classification, regression, or clustering problem</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1600"/>
              <a:buFont typeface="Source Sans Pro"/>
              <a:buChar char="•"/>
            </a:pPr>
            <a:r>
              <a:rPr lang="en">
                <a:latin typeface="Source Sans Pro"/>
                <a:ea typeface="Source Sans Pro"/>
                <a:cs typeface="Source Sans Pro"/>
                <a:sym typeface="Source Sans Pro"/>
              </a:rPr>
              <a:t>After analyzing the model family, choose the algorithms to implement them</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1600"/>
              <a:buFont typeface="Source Sans Pro"/>
              <a:buChar char="•"/>
            </a:pPr>
            <a:r>
              <a:rPr lang="en">
                <a:latin typeface="Source Sans Pro"/>
                <a:ea typeface="Source Sans Pro"/>
                <a:cs typeface="Source Sans Pro"/>
                <a:sym typeface="Source Sans Pro"/>
              </a:rPr>
              <a:t>Run the model </a:t>
            </a:r>
            <a:endParaRPr>
              <a:latin typeface="Source Sans Pro"/>
              <a:ea typeface="Source Sans Pro"/>
              <a:cs typeface="Source Sans Pro"/>
              <a:sym typeface="Source Sans Pro"/>
            </a:endParaRPr>
          </a:p>
        </p:txBody>
      </p:sp>
      <p:sp>
        <p:nvSpPr>
          <p:cNvPr id="221" name="Google Shape;221;g20486492848_0_10"/>
          <p:cNvSpPr txBox="1"/>
          <p:nvPr>
            <p:ph type="title"/>
          </p:nvPr>
        </p:nvSpPr>
        <p:spPr>
          <a:xfrm>
            <a:off x="1155931" y="489204"/>
            <a:ext cx="6236443" cy="50750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SzPts val="2600"/>
              <a:buNone/>
            </a:pPr>
            <a:r>
              <a:rPr lang="en">
                <a:solidFill>
                  <a:srgbClr val="000C33"/>
                </a:solidFill>
              </a:rPr>
              <a:t>Research &amp; Development (cont.)</a:t>
            </a:r>
            <a:endParaRPr/>
          </a:p>
        </p:txBody>
      </p:sp>
      <p:sp>
        <p:nvSpPr>
          <p:cNvPr id="222" name="Google Shape;222;g20486492848_0_10"/>
          <p:cNvSpPr txBox="1"/>
          <p:nvPr>
            <p:ph idx="1" type="body"/>
          </p:nvPr>
        </p:nvSpPr>
        <p:spPr>
          <a:xfrm>
            <a:off x="1155918" y="4863550"/>
            <a:ext cx="6236400" cy="230400"/>
          </a:xfrm>
          <a:prstGeom prst="rect">
            <a:avLst/>
          </a:prstGeom>
          <a:noFill/>
          <a:ln>
            <a:noFill/>
          </a:ln>
        </p:spPr>
        <p:txBody>
          <a:bodyPr anchorCtr="0" anchor="t" bIns="45700" lIns="91425" spcFirstLastPara="1" rIns="91425" wrap="square" tIns="45700">
            <a:noAutofit/>
          </a:bodyPr>
          <a:lstStyle/>
          <a:p>
            <a:pPr indent="0" lvl="0" marL="114300" rtl="0" algn="l">
              <a:lnSpc>
                <a:spcPct val="100000"/>
              </a:lnSpc>
              <a:spcBef>
                <a:spcPts val="0"/>
              </a:spcBef>
              <a:spcAft>
                <a:spcPts val="0"/>
              </a:spcAft>
              <a:buSzPts val="1000"/>
              <a:buNone/>
            </a:pPr>
            <a:r>
              <a:rPr lang="en"/>
              <a:t>Source: </a:t>
            </a:r>
            <a:r>
              <a:rPr lang="en" sz="1100" u="sng">
                <a:solidFill>
                  <a:schemeClr val="hlink"/>
                </a:solidFill>
                <a:hlinkClick r:id="rId4"/>
              </a:rPr>
              <a:t>Data Science life Cycle | Towards Data Science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g203777f4671_0_122"/>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28" name="Google Shape;228;g203777f4671_0_122"/>
          <p:cNvPicPr preferRelativeResize="0"/>
          <p:nvPr/>
        </p:nvPicPr>
        <p:blipFill rotWithShape="1">
          <a:blip r:embed="rId3">
            <a:alphaModFix/>
          </a:blip>
          <a:srcRect b="0" l="0" r="0" t="0"/>
          <a:stretch/>
        </p:blipFill>
        <p:spPr>
          <a:xfrm>
            <a:off x="7499941" y="143575"/>
            <a:ext cx="1470049" cy="854750"/>
          </a:xfrm>
          <a:prstGeom prst="rect">
            <a:avLst/>
          </a:prstGeom>
          <a:noFill/>
          <a:ln>
            <a:noFill/>
          </a:ln>
        </p:spPr>
      </p:pic>
      <p:sp>
        <p:nvSpPr>
          <p:cNvPr id="229" name="Google Shape;229;g203777f4671_0_122"/>
          <p:cNvSpPr txBox="1"/>
          <p:nvPr>
            <p:ph idx="1" type="body"/>
          </p:nvPr>
        </p:nvSpPr>
        <p:spPr>
          <a:xfrm>
            <a:off x="1155918" y="4863550"/>
            <a:ext cx="6344100" cy="230400"/>
          </a:xfrm>
          <a:prstGeom prst="rect">
            <a:avLst/>
          </a:prstGeom>
          <a:noFill/>
          <a:ln>
            <a:noFill/>
          </a:ln>
        </p:spPr>
        <p:txBody>
          <a:bodyPr anchorCtr="0" anchor="t" bIns="45700" lIns="91425" spcFirstLastPara="1" rIns="91425" wrap="square" tIns="45700">
            <a:noAutofit/>
          </a:bodyPr>
          <a:lstStyle/>
          <a:p>
            <a:pPr indent="0" lvl="0" marL="114300" rtl="0" algn="l">
              <a:lnSpc>
                <a:spcPct val="100000"/>
              </a:lnSpc>
              <a:spcBef>
                <a:spcPts val="0"/>
              </a:spcBef>
              <a:spcAft>
                <a:spcPts val="0"/>
              </a:spcAft>
              <a:buSzPts val="1000"/>
              <a:buNone/>
            </a:pPr>
            <a:r>
              <a:rPr lang="en"/>
              <a:t>Source: </a:t>
            </a:r>
            <a:r>
              <a:rPr lang="en" sz="1100" u="sng">
                <a:solidFill>
                  <a:schemeClr val="hlink"/>
                </a:solidFill>
                <a:hlinkClick r:id="rId4"/>
              </a:rPr>
              <a:t>Chapter 5. Choosing and evaluating models</a:t>
            </a:r>
            <a:endParaRPr/>
          </a:p>
        </p:txBody>
      </p:sp>
      <p:sp>
        <p:nvSpPr>
          <p:cNvPr id="230" name="Google Shape;230;g203777f4671_0_122"/>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None/>
            </a:pPr>
            <a:r>
              <a:rPr b="1" lang="en" sz="1800">
                <a:latin typeface="Source Sans Pro"/>
                <a:ea typeface="Source Sans Pro"/>
                <a:cs typeface="Source Sans Pro"/>
                <a:sym typeface="Source Sans Pro"/>
              </a:rPr>
              <a:t>Model evaluation</a:t>
            </a:r>
            <a:endParaRPr b="1" sz="1800">
              <a:latin typeface="Source Sans Pro"/>
              <a:ea typeface="Source Sans Pro"/>
              <a:cs typeface="Source Sans Pro"/>
              <a:sym typeface="Source Sans Pro"/>
            </a:endParaRPr>
          </a:p>
          <a:p>
            <a:pPr indent="-241300" lvl="0" marL="228600" rtl="0" algn="l">
              <a:lnSpc>
                <a:spcPct val="90000"/>
              </a:lnSpc>
              <a:spcBef>
                <a:spcPts val="500"/>
              </a:spcBef>
              <a:spcAft>
                <a:spcPts val="0"/>
              </a:spcAft>
              <a:buSzPts val="1800"/>
              <a:buFont typeface="Source Sans Pro"/>
              <a:buChar char="•"/>
            </a:pPr>
            <a:r>
              <a:rPr lang="en" sz="1800">
                <a:latin typeface="Source Sans Pro"/>
                <a:ea typeface="Source Sans Pro"/>
                <a:cs typeface="Source Sans Pro"/>
                <a:sym typeface="Source Sans Pro"/>
              </a:rPr>
              <a:t>Using different evaluation metrics to understand a model’s performance</a:t>
            </a:r>
            <a:endParaRPr sz="1800">
              <a:latin typeface="Source Sans Pro"/>
              <a:ea typeface="Source Sans Pro"/>
              <a:cs typeface="Source Sans Pro"/>
              <a:sym typeface="Source Sans Pro"/>
            </a:endParaRPr>
          </a:p>
          <a:p>
            <a:pPr indent="-241300" lvl="0" marL="228600" rtl="0" algn="l">
              <a:spcBef>
                <a:spcPts val="500"/>
              </a:spcBef>
              <a:spcAft>
                <a:spcPts val="0"/>
              </a:spcAft>
              <a:buSzPts val="1800"/>
              <a:buFont typeface="Source Sans Pro"/>
              <a:buChar char="•"/>
            </a:pPr>
            <a:r>
              <a:rPr lang="en" sz="1800">
                <a:latin typeface="Source Sans Pro"/>
                <a:ea typeface="Source Sans Pro"/>
                <a:cs typeface="Source Sans Pro"/>
                <a:sym typeface="Source Sans Pro"/>
              </a:rPr>
              <a:t>Continue to refine and reiterate the previous steps, tuning model parameters, until we reach a satisfactory performance</a:t>
            </a:r>
            <a:endParaRPr sz="1800">
              <a:latin typeface="Source Sans Pro"/>
              <a:ea typeface="Source Sans Pro"/>
              <a:cs typeface="Source Sans Pro"/>
              <a:sym typeface="Source Sans Pro"/>
            </a:endParaRPr>
          </a:p>
          <a:p>
            <a:pPr indent="-241300" lvl="0" marL="228600" rtl="0" algn="l">
              <a:lnSpc>
                <a:spcPct val="90000"/>
              </a:lnSpc>
              <a:spcBef>
                <a:spcPts val="500"/>
              </a:spcBef>
              <a:spcAft>
                <a:spcPts val="0"/>
              </a:spcAft>
              <a:buSzPts val="1800"/>
              <a:buFont typeface="Source Sans Pro"/>
              <a:buChar char="•"/>
            </a:pPr>
            <a:r>
              <a:rPr lang="en" sz="1800">
                <a:latin typeface="Source Sans Pro"/>
                <a:ea typeface="Source Sans Pro"/>
                <a:cs typeface="Source Sans Pro"/>
                <a:sym typeface="Source Sans Pro"/>
              </a:rPr>
              <a:t>Understand model strengths and weaknesses</a:t>
            </a:r>
            <a:endParaRPr sz="1800">
              <a:latin typeface="Source Sans Pro"/>
              <a:ea typeface="Source Sans Pro"/>
              <a:cs typeface="Source Sans Pro"/>
              <a:sym typeface="Source Sans Pro"/>
            </a:endParaRPr>
          </a:p>
          <a:p>
            <a:pPr indent="-241300" lvl="0" marL="228600" rtl="0" algn="l">
              <a:lnSpc>
                <a:spcPct val="90000"/>
              </a:lnSpc>
              <a:spcBef>
                <a:spcPts val="500"/>
              </a:spcBef>
              <a:spcAft>
                <a:spcPts val="0"/>
              </a:spcAft>
              <a:buSzPts val="1800"/>
              <a:buFont typeface="Source Sans Pro"/>
              <a:buChar char="•"/>
            </a:pPr>
            <a:r>
              <a:rPr lang="en" sz="1800">
                <a:latin typeface="Source Sans Pro"/>
                <a:ea typeface="Source Sans Pro"/>
                <a:cs typeface="Source Sans Pro"/>
                <a:sym typeface="Source Sans Pro"/>
              </a:rPr>
              <a:t>Interpret results</a:t>
            </a:r>
            <a:endParaRPr sz="1800">
              <a:latin typeface="Source Sans Pro"/>
              <a:ea typeface="Source Sans Pro"/>
              <a:cs typeface="Source Sans Pro"/>
              <a:sym typeface="Source Sans Pro"/>
            </a:endParaRPr>
          </a:p>
          <a:p>
            <a:pPr indent="0" lvl="0" marL="0" rtl="0" algn="l">
              <a:lnSpc>
                <a:spcPct val="90000"/>
              </a:lnSpc>
              <a:spcBef>
                <a:spcPts val="1000"/>
              </a:spcBef>
              <a:spcAft>
                <a:spcPts val="0"/>
              </a:spcAft>
              <a:buNone/>
            </a:pPr>
            <a:r>
              <a:rPr b="1" lang="en" sz="1800">
                <a:latin typeface="Source Sans Pro"/>
                <a:ea typeface="Source Sans Pro"/>
                <a:cs typeface="Source Sans Pro"/>
                <a:sym typeface="Source Sans Pro"/>
              </a:rPr>
              <a:t>Ethics</a:t>
            </a:r>
            <a:endParaRPr b="1" sz="1800">
              <a:latin typeface="Source Sans Pro"/>
              <a:ea typeface="Source Sans Pro"/>
              <a:cs typeface="Source Sans Pro"/>
              <a:sym typeface="Source Sans Pro"/>
            </a:endParaRPr>
          </a:p>
          <a:p>
            <a:pPr indent="-241300" lvl="0" marL="228600" rtl="0" algn="l">
              <a:lnSpc>
                <a:spcPct val="90000"/>
              </a:lnSpc>
              <a:spcBef>
                <a:spcPts val="500"/>
              </a:spcBef>
              <a:spcAft>
                <a:spcPts val="0"/>
              </a:spcAft>
              <a:buSzPts val="1800"/>
              <a:buFont typeface="Source Sans Pro"/>
              <a:buChar char="•"/>
            </a:pPr>
            <a:r>
              <a:rPr lang="en" sz="1800">
                <a:latin typeface="Source Sans Pro"/>
                <a:ea typeface="Source Sans Pro"/>
                <a:cs typeface="Source Sans Pro"/>
                <a:sym typeface="Source Sans Pro"/>
              </a:rPr>
              <a:t>Are you being fair, accountable, and transparent? </a:t>
            </a:r>
            <a:endParaRPr sz="1800">
              <a:latin typeface="Source Sans Pro"/>
              <a:ea typeface="Source Sans Pro"/>
              <a:cs typeface="Source Sans Pro"/>
              <a:sym typeface="Source Sans Pro"/>
            </a:endParaRPr>
          </a:p>
          <a:p>
            <a:pPr indent="-241300" lvl="0" marL="228600" rtl="0" algn="l">
              <a:lnSpc>
                <a:spcPct val="90000"/>
              </a:lnSpc>
              <a:spcBef>
                <a:spcPts val="500"/>
              </a:spcBef>
              <a:spcAft>
                <a:spcPts val="0"/>
              </a:spcAft>
              <a:buSzPts val="1800"/>
              <a:buFont typeface="Source Sans Pro"/>
              <a:buChar char="•"/>
            </a:pPr>
            <a:r>
              <a:rPr lang="en" sz="1800">
                <a:latin typeface="Source Sans Pro"/>
                <a:ea typeface="Source Sans Pro"/>
                <a:cs typeface="Source Sans Pro"/>
                <a:sym typeface="Source Sans Pro"/>
              </a:rPr>
              <a:t>Are our findings reproducible? Do our findings/models add value? </a:t>
            </a:r>
            <a:endParaRPr sz="1800">
              <a:latin typeface="Source Sans Pro"/>
              <a:ea typeface="Source Sans Pro"/>
              <a:cs typeface="Source Sans Pro"/>
              <a:sym typeface="Source Sans Pro"/>
            </a:endParaRPr>
          </a:p>
          <a:p>
            <a:pPr indent="-241300" lvl="0" marL="228600" rtl="0" algn="l">
              <a:lnSpc>
                <a:spcPct val="90000"/>
              </a:lnSpc>
              <a:spcBef>
                <a:spcPts val="500"/>
              </a:spcBef>
              <a:spcAft>
                <a:spcPts val="0"/>
              </a:spcAft>
              <a:buSzPts val="1800"/>
              <a:buFont typeface="Source Sans Pro"/>
              <a:buChar char="•"/>
            </a:pPr>
            <a:r>
              <a:rPr lang="en" sz="1800">
                <a:latin typeface="Source Sans Pro"/>
                <a:ea typeface="Source Sans Pro"/>
                <a:cs typeface="Source Sans Pro"/>
                <a:sym typeface="Source Sans Pro"/>
              </a:rPr>
              <a:t>Do they run the risk of harming anybody? </a:t>
            </a:r>
            <a:endParaRPr sz="1800">
              <a:latin typeface="Source Sans Pro"/>
              <a:ea typeface="Source Sans Pro"/>
              <a:cs typeface="Source Sans Pro"/>
              <a:sym typeface="Source Sans Pro"/>
            </a:endParaRPr>
          </a:p>
          <a:p>
            <a:pPr indent="-241300" lvl="0" marL="228600" rtl="0" algn="l">
              <a:lnSpc>
                <a:spcPct val="90000"/>
              </a:lnSpc>
              <a:spcBef>
                <a:spcPts val="500"/>
              </a:spcBef>
              <a:spcAft>
                <a:spcPts val="0"/>
              </a:spcAft>
              <a:buSzPts val="1800"/>
              <a:buFont typeface="Source Sans Pro"/>
              <a:buChar char="•"/>
            </a:pPr>
            <a:r>
              <a:rPr lang="en" sz="1800">
                <a:latin typeface="Source Sans Pro"/>
                <a:ea typeface="Source Sans Pro"/>
                <a:cs typeface="Source Sans Pro"/>
                <a:sym typeface="Source Sans Pro"/>
              </a:rPr>
              <a:t>How can we prevent our findings from being misinterpreted?</a:t>
            </a:r>
            <a:endParaRPr sz="1800">
              <a:latin typeface="Source Sans Pro"/>
              <a:ea typeface="Source Sans Pro"/>
              <a:cs typeface="Source Sans Pro"/>
              <a:sym typeface="Source Sans Pro"/>
            </a:endParaRPr>
          </a:p>
          <a:p>
            <a:pPr indent="-127000" lvl="0" marL="228600" rtl="0" algn="l">
              <a:lnSpc>
                <a:spcPct val="90000"/>
              </a:lnSpc>
              <a:spcBef>
                <a:spcPts val="1000"/>
              </a:spcBef>
              <a:spcAft>
                <a:spcPts val="0"/>
              </a:spcAft>
              <a:buSzPts val="1600"/>
              <a:buFont typeface="Arial"/>
              <a:buNone/>
            </a:pPr>
            <a:r>
              <a:t/>
            </a:r>
            <a:endParaRPr sz="1800">
              <a:latin typeface="Source Sans Pro"/>
              <a:ea typeface="Source Sans Pro"/>
              <a:cs typeface="Source Sans Pro"/>
              <a:sym typeface="Source Sans Pro"/>
            </a:endParaRPr>
          </a:p>
        </p:txBody>
      </p:sp>
      <p:sp>
        <p:nvSpPr>
          <p:cNvPr id="231" name="Google Shape;231;g203777f4671_0_122"/>
          <p:cNvSpPr txBox="1"/>
          <p:nvPr>
            <p:ph type="title"/>
          </p:nvPr>
        </p:nvSpPr>
        <p:spPr>
          <a:xfrm>
            <a:off x="1155932" y="489204"/>
            <a:ext cx="5253660" cy="50750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SzPts val="2600"/>
              <a:buNone/>
            </a:pPr>
            <a:r>
              <a:rPr lang="en">
                <a:solidFill>
                  <a:srgbClr val="000C33"/>
                </a:solidFill>
              </a:rPr>
              <a:t>Validation &amp; Ethics Audit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g203777f4671_0_115"/>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37" name="Google Shape;237;g203777f4671_0_115"/>
          <p:cNvPicPr preferRelativeResize="0"/>
          <p:nvPr/>
        </p:nvPicPr>
        <p:blipFill rotWithShape="1">
          <a:blip r:embed="rId3">
            <a:alphaModFix/>
          </a:blip>
          <a:srcRect b="0" l="0" r="0" t="0"/>
          <a:stretch/>
        </p:blipFill>
        <p:spPr>
          <a:xfrm>
            <a:off x="7499941" y="143575"/>
            <a:ext cx="1470049" cy="854750"/>
          </a:xfrm>
          <a:prstGeom prst="rect">
            <a:avLst/>
          </a:prstGeom>
          <a:noFill/>
          <a:ln>
            <a:noFill/>
          </a:ln>
        </p:spPr>
      </p:pic>
      <p:sp>
        <p:nvSpPr>
          <p:cNvPr id="238" name="Google Shape;238;g203777f4671_0_115"/>
          <p:cNvSpPr txBox="1"/>
          <p:nvPr>
            <p:ph idx="1" type="body"/>
          </p:nvPr>
        </p:nvSpPr>
        <p:spPr>
          <a:xfrm>
            <a:off x="1155918" y="4863550"/>
            <a:ext cx="6236400" cy="230400"/>
          </a:xfrm>
          <a:prstGeom prst="rect">
            <a:avLst/>
          </a:prstGeom>
          <a:noFill/>
          <a:ln>
            <a:noFill/>
          </a:ln>
        </p:spPr>
        <p:txBody>
          <a:bodyPr anchorCtr="0" anchor="t" bIns="45700" lIns="91425" spcFirstLastPara="1" rIns="91425" wrap="square" tIns="45700">
            <a:noAutofit/>
          </a:bodyPr>
          <a:lstStyle/>
          <a:p>
            <a:pPr indent="0" lvl="0" marL="114300" rtl="0" algn="l">
              <a:lnSpc>
                <a:spcPct val="100000"/>
              </a:lnSpc>
              <a:spcBef>
                <a:spcPts val="0"/>
              </a:spcBef>
              <a:spcAft>
                <a:spcPts val="0"/>
              </a:spcAft>
              <a:buSzPts val="1000"/>
              <a:buNone/>
            </a:pPr>
            <a:r>
              <a:rPr lang="en"/>
              <a:t>Source: </a:t>
            </a:r>
            <a:r>
              <a:rPr lang="en" sz="1100" u="sng">
                <a:solidFill>
                  <a:schemeClr val="hlink"/>
                </a:solidFill>
                <a:hlinkClick r:id="rId4"/>
              </a:rPr>
              <a:t>What is a Data Science Life Cycle?</a:t>
            </a:r>
            <a:endParaRPr/>
          </a:p>
        </p:txBody>
      </p:sp>
      <p:sp>
        <p:nvSpPr>
          <p:cNvPr id="239" name="Google Shape;239;g203777f4671_0_115"/>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p>
            <a:pPr indent="-234950" lvl="0" marL="228600" rtl="0" algn="l">
              <a:lnSpc>
                <a:spcPct val="90000"/>
              </a:lnSpc>
              <a:spcBef>
                <a:spcPts val="0"/>
              </a:spcBef>
              <a:spcAft>
                <a:spcPts val="0"/>
              </a:spcAft>
              <a:buSzPts val="2000"/>
              <a:buFont typeface="Source Sans Pro"/>
              <a:buChar char="•"/>
            </a:pPr>
            <a:r>
              <a:rPr lang="en" sz="2000">
                <a:latin typeface="Source Sans Pro"/>
                <a:ea typeface="Source Sans Pro"/>
                <a:cs typeface="Source Sans Pro"/>
                <a:sym typeface="Source Sans Pro"/>
              </a:rPr>
              <a:t>The final stage of the Data Science Lifecycle is to communicate your findings to your stakeholders and deploy the model in production in the desired format and preferred channel</a:t>
            </a:r>
            <a:endParaRPr sz="1700">
              <a:latin typeface="Source Sans Pro"/>
              <a:ea typeface="Source Sans Pro"/>
              <a:cs typeface="Source Sans Pro"/>
              <a:sym typeface="Source Sans Pro"/>
            </a:endParaRPr>
          </a:p>
          <a:p>
            <a:pPr indent="-234950" lvl="0" marL="228600" rtl="0" algn="l">
              <a:lnSpc>
                <a:spcPct val="90000"/>
              </a:lnSpc>
              <a:spcBef>
                <a:spcPts val="1000"/>
              </a:spcBef>
              <a:spcAft>
                <a:spcPts val="0"/>
              </a:spcAft>
              <a:buSzPts val="2000"/>
              <a:buFont typeface="Source Sans Pro"/>
              <a:buChar char="•"/>
            </a:pPr>
            <a:r>
              <a:rPr lang="en" sz="2000">
                <a:latin typeface="Source Sans Pro"/>
                <a:ea typeface="Source Sans Pro"/>
                <a:cs typeface="Source Sans Pro"/>
                <a:sym typeface="Source Sans Pro"/>
              </a:rPr>
              <a:t>The model you’ve built can be used on something as simple as an output on a Tableau dashboard or as complex as scaling it to the cloud for millions of users</a:t>
            </a:r>
            <a:endParaRPr sz="1700">
              <a:latin typeface="Source Sans Pro"/>
              <a:ea typeface="Source Sans Pro"/>
              <a:cs typeface="Source Sans Pro"/>
              <a:sym typeface="Source Sans Pro"/>
            </a:endParaRPr>
          </a:p>
          <a:p>
            <a:pPr indent="-234950" lvl="0" marL="228600" rtl="0" algn="l">
              <a:lnSpc>
                <a:spcPct val="90000"/>
              </a:lnSpc>
              <a:spcBef>
                <a:spcPts val="1000"/>
              </a:spcBef>
              <a:spcAft>
                <a:spcPts val="0"/>
              </a:spcAft>
              <a:buSzPts val="2000"/>
              <a:buFont typeface="Source Sans Pro"/>
              <a:buChar char="•"/>
            </a:pPr>
            <a:r>
              <a:rPr lang="en" sz="2000">
                <a:latin typeface="Source Sans Pro"/>
                <a:ea typeface="Source Sans Pro"/>
                <a:cs typeface="Source Sans Pro"/>
                <a:sym typeface="Source Sans Pro"/>
              </a:rPr>
              <a:t>Once your model has been deployed, you must continually monitor &amp; maintain its performance to ensure that it’s meeting expectations, making enhancements as needed</a:t>
            </a:r>
            <a:endParaRPr sz="1700">
              <a:latin typeface="Source Sans Pro"/>
              <a:ea typeface="Source Sans Pro"/>
              <a:cs typeface="Source Sans Pro"/>
              <a:sym typeface="Source Sans Pro"/>
            </a:endParaRPr>
          </a:p>
          <a:p>
            <a:pPr indent="-107950" lvl="0" marL="228600" rtl="0" algn="l">
              <a:lnSpc>
                <a:spcPct val="90000"/>
              </a:lnSpc>
              <a:spcBef>
                <a:spcPts val="1000"/>
              </a:spcBef>
              <a:spcAft>
                <a:spcPts val="0"/>
              </a:spcAft>
              <a:buSzPts val="1900"/>
              <a:buFont typeface="Arial"/>
              <a:buNone/>
            </a:pPr>
            <a:r>
              <a:t/>
            </a:r>
            <a:endParaRPr sz="2000">
              <a:latin typeface="Source Sans Pro"/>
              <a:ea typeface="Source Sans Pro"/>
              <a:cs typeface="Source Sans Pro"/>
              <a:sym typeface="Source Sans Pro"/>
            </a:endParaRPr>
          </a:p>
        </p:txBody>
      </p:sp>
      <p:sp>
        <p:nvSpPr>
          <p:cNvPr id="240" name="Google Shape;240;g203777f4671_0_115"/>
          <p:cNvSpPr txBox="1"/>
          <p:nvPr>
            <p:ph type="title"/>
          </p:nvPr>
        </p:nvSpPr>
        <p:spPr>
          <a:xfrm>
            <a:off x="1155932" y="489204"/>
            <a:ext cx="5253660" cy="50750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SzPts val="2600"/>
              <a:buNone/>
            </a:pPr>
            <a:r>
              <a:rPr lang="en">
                <a:solidFill>
                  <a:srgbClr val="000C33"/>
                </a:solidFill>
                <a:latin typeface="Roboto"/>
                <a:ea typeface="Roboto"/>
                <a:cs typeface="Roboto"/>
                <a:sym typeface="Roboto"/>
              </a:rPr>
              <a:t>Present, Deploy, and Monitor</a:t>
            </a:r>
            <a:endParaRPr>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g203777f4671_0_131"/>
          <p:cNvSpPr txBox="1"/>
          <p:nvPr>
            <p:ph type="title"/>
          </p:nvPr>
        </p:nvSpPr>
        <p:spPr>
          <a:xfrm>
            <a:off x="1945200" y="1874402"/>
            <a:ext cx="5253600" cy="1394700"/>
          </a:xfrm>
          <a:prstGeom prst="rect">
            <a:avLst/>
          </a:prstGeom>
          <a:noFill/>
          <a:ln>
            <a:noFill/>
          </a:ln>
        </p:spPr>
        <p:txBody>
          <a:bodyPr anchorCtr="0" anchor="ctr" bIns="91425" lIns="91425" spcFirstLastPara="1" rIns="91425" wrap="square" tIns="91425">
            <a:normAutofit fontScale="90000"/>
          </a:bodyPr>
          <a:lstStyle/>
          <a:p>
            <a:pPr indent="0" lvl="0" marL="0" rtl="0" algn="ctr">
              <a:lnSpc>
                <a:spcPct val="90000"/>
              </a:lnSpc>
              <a:spcBef>
                <a:spcPts val="0"/>
              </a:spcBef>
              <a:spcAft>
                <a:spcPts val="0"/>
              </a:spcAft>
              <a:buSzPct val="100000"/>
              <a:buNone/>
            </a:pPr>
            <a:r>
              <a:rPr lang="en">
                <a:latin typeface="Nunito"/>
                <a:ea typeface="Nunito"/>
                <a:cs typeface="Nunito"/>
                <a:sym typeface="Nunito"/>
              </a:rPr>
              <a:t>[03]</a:t>
            </a:r>
            <a:br>
              <a:rPr lang="en">
                <a:latin typeface="Nunito"/>
                <a:ea typeface="Nunito"/>
                <a:cs typeface="Nunito"/>
                <a:sym typeface="Nunito"/>
              </a:rPr>
            </a:br>
            <a:r>
              <a:rPr lang="en">
                <a:latin typeface="Nunito"/>
                <a:ea typeface="Nunito"/>
                <a:cs typeface="Nunito"/>
                <a:sym typeface="Nunito"/>
              </a:rPr>
              <a:t>Engagement Activity</a:t>
            </a:r>
            <a:endParaRPr>
              <a:latin typeface="Nunito"/>
              <a:ea typeface="Nunito"/>
              <a:cs typeface="Nunito"/>
              <a:sym typeface="Nunito"/>
            </a:endParaRPr>
          </a:p>
          <a:p>
            <a:pPr indent="0" lvl="0" marL="0" rtl="0" algn="ctr">
              <a:lnSpc>
                <a:spcPct val="90000"/>
              </a:lnSpc>
              <a:spcBef>
                <a:spcPts val="0"/>
              </a:spcBef>
              <a:spcAft>
                <a:spcPts val="0"/>
              </a:spcAft>
              <a:buSzPct val="74463"/>
              <a:buNone/>
            </a:pPr>
            <a:r>
              <a:rPr lang="en" sz="1305" u="sng">
                <a:solidFill>
                  <a:schemeClr val="hlink"/>
                </a:solidFill>
                <a:latin typeface="Nunito"/>
                <a:ea typeface="Nunito"/>
                <a:cs typeface="Nunito"/>
                <a:sym typeface="Nunito"/>
                <a:hlinkClick r:id="rId3"/>
              </a:rPr>
              <a:t>Kaggle Dataset</a:t>
            </a:r>
            <a:endParaRPr sz="1305">
              <a:latin typeface="Nunito"/>
              <a:ea typeface="Nunito"/>
              <a:cs typeface="Nunito"/>
              <a:sym typeface="Nunito"/>
            </a:endParaRPr>
          </a:p>
          <a:p>
            <a:pPr indent="0" lvl="0" marL="0" rtl="0" algn="ctr">
              <a:lnSpc>
                <a:spcPct val="90000"/>
              </a:lnSpc>
              <a:spcBef>
                <a:spcPts val="0"/>
              </a:spcBef>
              <a:spcAft>
                <a:spcPts val="0"/>
              </a:spcAft>
              <a:buSzPct val="74463"/>
              <a:buNone/>
            </a:pPr>
            <a:r>
              <a:rPr lang="en" sz="1305" u="sng">
                <a:solidFill>
                  <a:schemeClr val="hlink"/>
                </a:solidFill>
                <a:latin typeface="Nunito"/>
                <a:ea typeface="Nunito"/>
                <a:cs typeface="Nunito"/>
                <a:sym typeface="Nunito"/>
                <a:hlinkClick r:id="rId4"/>
              </a:rPr>
              <a:t>Workshop GitHub Repo</a:t>
            </a:r>
            <a:endParaRPr sz="1305">
              <a:latin typeface="Nunito"/>
              <a:ea typeface="Nunito"/>
              <a:cs typeface="Nunito"/>
              <a:sym typeface="Nuni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g2059d7f5f9c_0_1"/>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51" name="Google Shape;251;g2059d7f5f9c_0_1"/>
          <p:cNvPicPr preferRelativeResize="0"/>
          <p:nvPr/>
        </p:nvPicPr>
        <p:blipFill rotWithShape="1">
          <a:blip r:embed="rId3">
            <a:alphaModFix/>
          </a:blip>
          <a:srcRect b="0" l="0" r="0" t="0"/>
          <a:stretch/>
        </p:blipFill>
        <p:spPr>
          <a:xfrm>
            <a:off x="7499941" y="143575"/>
            <a:ext cx="1470049" cy="854750"/>
          </a:xfrm>
          <a:prstGeom prst="rect">
            <a:avLst/>
          </a:prstGeom>
          <a:noFill/>
          <a:ln>
            <a:noFill/>
          </a:ln>
        </p:spPr>
      </p:pic>
      <p:pic>
        <p:nvPicPr>
          <p:cNvPr id="252" name="Google Shape;252;g2059d7f5f9c_0_1"/>
          <p:cNvPicPr preferRelativeResize="0"/>
          <p:nvPr/>
        </p:nvPicPr>
        <p:blipFill rotWithShape="1">
          <a:blip r:embed="rId4">
            <a:alphaModFix/>
          </a:blip>
          <a:srcRect b="0" l="0" r="0" t="0"/>
          <a:stretch/>
        </p:blipFill>
        <p:spPr>
          <a:xfrm>
            <a:off x="1114594" y="1518895"/>
            <a:ext cx="7774375" cy="2994575"/>
          </a:xfrm>
          <a:prstGeom prst="rect">
            <a:avLst/>
          </a:prstGeom>
          <a:noFill/>
          <a:ln>
            <a:noFill/>
          </a:ln>
        </p:spPr>
      </p:pic>
      <p:sp>
        <p:nvSpPr>
          <p:cNvPr id="253" name="Google Shape;253;g2059d7f5f9c_0_1"/>
          <p:cNvSpPr txBox="1"/>
          <p:nvPr>
            <p:ph idx="1" type="body"/>
          </p:nvPr>
        </p:nvSpPr>
        <p:spPr>
          <a:xfrm>
            <a:off x="1155933" y="4863539"/>
            <a:ext cx="3416067" cy="230349"/>
          </a:xfrm>
          <a:prstGeom prst="rect">
            <a:avLst/>
          </a:prstGeom>
          <a:noFill/>
          <a:ln>
            <a:noFill/>
          </a:ln>
        </p:spPr>
        <p:txBody>
          <a:bodyPr anchorCtr="0" anchor="t" bIns="45700" lIns="91425" spcFirstLastPara="1" rIns="91425" wrap="square" tIns="45700">
            <a:noAutofit/>
          </a:bodyPr>
          <a:lstStyle/>
          <a:p>
            <a:pPr indent="0" lvl="0" marL="114300" rtl="0" algn="l">
              <a:lnSpc>
                <a:spcPct val="100000"/>
              </a:lnSpc>
              <a:spcBef>
                <a:spcPts val="0"/>
              </a:spcBef>
              <a:spcAft>
                <a:spcPts val="0"/>
              </a:spcAft>
              <a:buSzPts val="1000"/>
              <a:buNone/>
            </a:pPr>
            <a:r>
              <a:t/>
            </a:r>
            <a:endParaRPr/>
          </a:p>
        </p:txBody>
      </p:sp>
      <p:sp>
        <p:nvSpPr>
          <p:cNvPr id="254" name="Google Shape;254;g2059d7f5f9c_0_1"/>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1600"/>
              <a:buNone/>
            </a:pPr>
            <a:r>
              <a:rPr lang="en">
                <a:latin typeface="Source Sans Pro"/>
                <a:ea typeface="Source Sans Pro"/>
                <a:cs typeface="Source Sans Pro"/>
                <a:sym typeface="Source Sans Pro"/>
              </a:rPr>
              <a:t>First 10 rows</a:t>
            </a:r>
            <a:endParaRPr>
              <a:latin typeface="Source Sans Pro"/>
              <a:ea typeface="Source Sans Pro"/>
              <a:cs typeface="Source Sans Pro"/>
              <a:sym typeface="Source Sans Pro"/>
            </a:endParaRPr>
          </a:p>
        </p:txBody>
      </p:sp>
      <p:sp>
        <p:nvSpPr>
          <p:cNvPr id="255" name="Google Shape;255;g2059d7f5f9c_0_1"/>
          <p:cNvSpPr txBox="1"/>
          <p:nvPr>
            <p:ph type="title"/>
          </p:nvPr>
        </p:nvSpPr>
        <p:spPr>
          <a:xfrm>
            <a:off x="1155932" y="489204"/>
            <a:ext cx="5253660" cy="50750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SzPts val="2600"/>
              <a:buNone/>
            </a:pPr>
            <a:r>
              <a:rPr lang="en">
                <a:latin typeface="Roboto"/>
                <a:ea typeface="Roboto"/>
                <a:cs typeface="Roboto"/>
                <a:sym typeface="Roboto"/>
              </a:rPr>
              <a:t>Yahoo Stock Price Dataset</a:t>
            </a:r>
            <a:endParaRPr>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g2059d7f5f9c_0_18"/>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61" name="Google Shape;261;g2059d7f5f9c_0_18"/>
          <p:cNvPicPr preferRelativeResize="0"/>
          <p:nvPr/>
        </p:nvPicPr>
        <p:blipFill rotWithShape="1">
          <a:blip r:embed="rId3">
            <a:alphaModFix/>
          </a:blip>
          <a:srcRect b="0" l="0" r="0" t="0"/>
          <a:stretch/>
        </p:blipFill>
        <p:spPr>
          <a:xfrm>
            <a:off x="7499941" y="143575"/>
            <a:ext cx="1470049" cy="854750"/>
          </a:xfrm>
          <a:prstGeom prst="rect">
            <a:avLst/>
          </a:prstGeom>
          <a:noFill/>
          <a:ln>
            <a:noFill/>
          </a:ln>
        </p:spPr>
      </p:pic>
      <p:sp>
        <p:nvSpPr>
          <p:cNvPr id="262" name="Google Shape;262;g2059d7f5f9c_0_18"/>
          <p:cNvSpPr txBox="1"/>
          <p:nvPr>
            <p:ph idx="1" type="body"/>
          </p:nvPr>
        </p:nvSpPr>
        <p:spPr>
          <a:xfrm>
            <a:off x="1155933" y="4863539"/>
            <a:ext cx="3416067" cy="230349"/>
          </a:xfrm>
          <a:prstGeom prst="rect">
            <a:avLst/>
          </a:prstGeom>
          <a:noFill/>
          <a:ln>
            <a:noFill/>
          </a:ln>
        </p:spPr>
        <p:txBody>
          <a:bodyPr anchorCtr="0" anchor="t" bIns="45700" lIns="91425" spcFirstLastPara="1" rIns="91425" wrap="square" tIns="45700">
            <a:noAutofit/>
          </a:bodyPr>
          <a:lstStyle/>
          <a:p>
            <a:pPr indent="0" lvl="0" marL="114300" rtl="0" algn="l">
              <a:lnSpc>
                <a:spcPct val="100000"/>
              </a:lnSpc>
              <a:spcBef>
                <a:spcPts val="0"/>
              </a:spcBef>
              <a:spcAft>
                <a:spcPts val="0"/>
              </a:spcAft>
              <a:buSzPts val="1000"/>
              <a:buNone/>
            </a:pPr>
            <a:r>
              <a:t/>
            </a:r>
            <a:endParaRPr/>
          </a:p>
        </p:txBody>
      </p:sp>
      <p:sp>
        <p:nvSpPr>
          <p:cNvPr id="263" name="Google Shape;263;g2059d7f5f9c_0_18"/>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SzPts val="2000"/>
              <a:buFont typeface="Source Sans Pro"/>
              <a:buChar char="•"/>
            </a:pPr>
            <a:r>
              <a:rPr lang="en" sz="2000">
                <a:latin typeface="Source Sans Pro"/>
                <a:ea typeface="Source Sans Pro"/>
                <a:cs typeface="Source Sans Pro"/>
                <a:sym typeface="Source Sans Pro"/>
              </a:rPr>
              <a:t>First, we need to define and understand the problem we want to solve:</a:t>
            </a:r>
            <a:endParaRPr>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2000"/>
              <a:buFont typeface="Source Sans Pro"/>
              <a:buChar char="•"/>
            </a:pPr>
            <a:r>
              <a:rPr b="1" lang="en" sz="2000">
                <a:latin typeface="Source Sans Pro"/>
                <a:ea typeface="Source Sans Pro"/>
                <a:cs typeface="Source Sans Pro"/>
                <a:sym typeface="Source Sans Pro"/>
              </a:rPr>
              <a:t>What is the problem that we are trying to solve?</a:t>
            </a:r>
            <a:endParaRPr>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2000"/>
              <a:buFont typeface="Source Sans Pro"/>
              <a:buChar char="•"/>
            </a:pPr>
            <a:r>
              <a:rPr lang="en" sz="2000">
                <a:latin typeface="Source Sans Pro"/>
                <a:ea typeface="Source Sans Pro"/>
                <a:cs typeface="Source Sans Pro"/>
                <a:sym typeface="Source Sans Pro"/>
              </a:rPr>
              <a:t>In this example, the author asked: What will be the value of Yahoo's assets in the near future?</a:t>
            </a:r>
            <a:endParaRPr>
              <a:latin typeface="Source Sans Pro"/>
              <a:ea typeface="Source Sans Pro"/>
              <a:cs typeface="Source Sans Pro"/>
              <a:sym typeface="Source Sans Pro"/>
            </a:endParaRPr>
          </a:p>
          <a:p>
            <a:pPr indent="-101600" lvl="0" marL="228600" rtl="0" algn="l">
              <a:lnSpc>
                <a:spcPct val="90000"/>
              </a:lnSpc>
              <a:spcBef>
                <a:spcPts val="1000"/>
              </a:spcBef>
              <a:spcAft>
                <a:spcPts val="0"/>
              </a:spcAft>
              <a:buSzPts val="2000"/>
              <a:buFont typeface="Arial"/>
              <a:buNone/>
            </a:pPr>
            <a:r>
              <a:t/>
            </a:r>
            <a:endParaRPr sz="2000">
              <a:latin typeface="Source Sans Pro"/>
              <a:ea typeface="Source Sans Pro"/>
              <a:cs typeface="Source Sans Pro"/>
              <a:sym typeface="Source Sans Pro"/>
            </a:endParaRPr>
          </a:p>
        </p:txBody>
      </p:sp>
      <p:sp>
        <p:nvSpPr>
          <p:cNvPr id="264" name="Google Shape;264;g2059d7f5f9c_0_18"/>
          <p:cNvSpPr txBox="1"/>
          <p:nvPr>
            <p:ph type="title"/>
          </p:nvPr>
        </p:nvSpPr>
        <p:spPr>
          <a:xfrm>
            <a:off x="1155932" y="489204"/>
            <a:ext cx="5253660" cy="50750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SzPts val="2600"/>
              <a:buNone/>
            </a:pPr>
            <a:r>
              <a:rPr lang="en">
                <a:latin typeface="Roboto"/>
                <a:ea typeface="Roboto"/>
                <a:cs typeface="Roboto"/>
                <a:sym typeface="Roboto"/>
              </a:rPr>
              <a:t>1. Ideation</a:t>
            </a:r>
            <a:endParaRPr>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g2059d7f5f9c_0_26"/>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70" name="Google Shape;270;g2059d7f5f9c_0_26"/>
          <p:cNvPicPr preferRelativeResize="0"/>
          <p:nvPr/>
        </p:nvPicPr>
        <p:blipFill rotWithShape="1">
          <a:blip r:embed="rId3">
            <a:alphaModFix/>
          </a:blip>
          <a:srcRect b="0" l="0" r="0" t="0"/>
          <a:stretch/>
        </p:blipFill>
        <p:spPr>
          <a:xfrm>
            <a:off x="7499941" y="143575"/>
            <a:ext cx="1470049" cy="854750"/>
          </a:xfrm>
          <a:prstGeom prst="rect">
            <a:avLst/>
          </a:prstGeom>
          <a:noFill/>
          <a:ln>
            <a:noFill/>
          </a:ln>
        </p:spPr>
      </p:pic>
      <p:sp>
        <p:nvSpPr>
          <p:cNvPr id="271" name="Google Shape;271;g2059d7f5f9c_0_26"/>
          <p:cNvSpPr txBox="1"/>
          <p:nvPr>
            <p:ph idx="1" type="body"/>
          </p:nvPr>
        </p:nvSpPr>
        <p:spPr>
          <a:xfrm>
            <a:off x="1155933" y="4863539"/>
            <a:ext cx="3416067" cy="230349"/>
          </a:xfrm>
          <a:prstGeom prst="rect">
            <a:avLst/>
          </a:prstGeom>
          <a:noFill/>
          <a:ln>
            <a:noFill/>
          </a:ln>
        </p:spPr>
        <p:txBody>
          <a:bodyPr anchorCtr="0" anchor="t" bIns="45700" lIns="91425" spcFirstLastPara="1" rIns="91425" wrap="square" tIns="45700">
            <a:noAutofit/>
          </a:bodyPr>
          <a:lstStyle/>
          <a:p>
            <a:pPr indent="0" lvl="0" marL="114300" rtl="0" algn="l">
              <a:lnSpc>
                <a:spcPct val="100000"/>
              </a:lnSpc>
              <a:spcBef>
                <a:spcPts val="0"/>
              </a:spcBef>
              <a:spcAft>
                <a:spcPts val="0"/>
              </a:spcAft>
              <a:buSzPts val="1000"/>
              <a:buNone/>
            </a:pPr>
            <a:r>
              <a:t/>
            </a:r>
            <a:endParaRPr/>
          </a:p>
        </p:txBody>
      </p:sp>
      <p:sp>
        <p:nvSpPr>
          <p:cNvPr id="272" name="Google Shape;272;g2059d7f5f9c_0_26"/>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SzPts val="2000"/>
              <a:buFont typeface="Source Sans Pro"/>
              <a:buChar char="•"/>
            </a:pPr>
            <a:r>
              <a:rPr lang="en" sz="2000">
                <a:latin typeface="Source Sans Pro"/>
                <a:ea typeface="Source Sans Pro"/>
                <a:cs typeface="Source Sans Pro"/>
                <a:sym typeface="Source Sans Pro"/>
              </a:rPr>
              <a:t>Next, we want to collect the data we need</a:t>
            </a:r>
            <a:endParaRPr>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2000"/>
              <a:buFont typeface="Source Sans Pro"/>
              <a:buChar char="•"/>
            </a:pPr>
            <a:r>
              <a:rPr lang="en" sz="2000">
                <a:latin typeface="Source Sans Pro"/>
                <a:ea typeface="Source Sans Pro"/>
                <a:cs typeface="Source Sans Pro"/>
                <a:sym typeface="Source Sans Pro"/>
              </a:rPr>
              <a:t>We have our data already!</a:t>
            </a:r>
            <a:endParaRPr>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2000"/>
              <a:buFont typeface="Source Sans Pro"/>
              <a:buChar char="•"/>
            </a:pPr>
            <a:r>
              <a:rPr b="1" lang="en" sz="2000">
                <a:latin typeface="Source Sans Pro"/>
                <a:ea typeface="Source Sans Pro"/>
                <a:cs typeface="Source Sans Pro"/>
                <a:sym typeface="Source Sans Pro"/>
              </a:rPr>
              <a:t>What if today the data isn’t provided? What are some ways we can collect the data we need? What data do we want to collect?</a:t>
            </a:r>
            <a:endParaRPr>
              <a:latin typeface="Source Sans Pro"/>
              <a:ea typeface="Source Sans Pro"/>
              <a:cs typeface="Source Sans Pro"/>
              <a:sym typeface="Source Sans Pro"/>
            </a:endParaRPr>
          </a:p>
          <a:p>
            <a:pPr indent="-101600" lvl="0" marL="228600" rtl="0" algn="l">
              <a:lnSpc>
                <a:spcPct val="90000"/>
              </a:lnSpc>
              <a:spcBef>
                <a:spcPts val="1000"/>
              </a:spcBef>
              <a:spcAft>
                <a:spcPts val="0"/>
              </a:spcAft>
              <a:buSzPts val="2000"/>
              <a:buFont typeface="Arial"/>
              <a:buNone/>
            </a:pPr>
            <a:r>
              <a:t/>
            </a:r>
            <a:endParaRPr sz="2000">
              <a:latin typeface="Source Sans Pro"/>
              <a:ea typeface="Source Sans Pro"/>
              <a:cs typeface="Source Sans Pro"/>
              <a:sym typeface="Source Sans Pro"/>
            </a:endParaRPr>
          </a:p>
        </p:txBody>
      </p:sp>
      <p:sp>
        <p:nvSpPr>
          <p:cNvPr id="273" name="Google Shape;273;g2059d7f5f9c_0_26"/>
          <p:cNvSpPr txBox="1"/>
          <p:nvPr>
            <p:ph type="title"/>
          </p:nvPr>
        </p:nvSpPr>
        <p:spPr>
          <a:xfrm>
            <a:off x="1155932" y="489204"/>
            <a:ext cx="5253660" cy="50750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SzPts val="2600"/>
              <a:buNone/>
            </a:pPr>
            <a:r>
              <a:rPr lang="en">
                <a:latin typeface="Roboto"/>
                <a:ea typeface="Roboto"/>
                <a:cs typeface="Roboto"/>
                <a:sym typeface="Roboto"/>
              </a:rPr>
              <a:t>2. Data Acquisition</a:t>
            </a:r>
            <a:endParaRPr>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g2059d7f5f9c_0_34"/>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79" name="Google Shape;279;g2059d7f5f9c_0_34"/>
          <p:cNvPicPr preferRelativeResize="0"/>
          <p:nvPr/>
        </p:nvPicPr>
        <p:blipFill rotWithShape="1">
          <a:blip r:embed="rId3">
            <a:alphaModFix/>
          </a:blip>
          <a:srcRect b="0" l="0" r="0" t="0"/>
          <a:stretch/>
        </p:blipFill>
        <p:spPr>
          <a:xfrm>
            <a:off x="7499941" y="143575"/>
            <a:ext cx="1470049" cy="854750"/>
          </a:xfrm>
          <a:prstGeom prst="rect">
            <a:avLst/>
          </a:prstGeom>
          <a:noFill/>
          <a:ln>
            <a:noFill/>
          </a:ln>
        </p:spPr>
      </p:pic>
      <p:sp>
        <p:nvSpPr>
          <p:cNvPr id="280" name="Google Shape;280;g2059d7f5f9c_0_34"/>
          <p:cNvSpPr txBox="1"/>
          <p:nvPr>
            <p:ph idx="1" type="body"/>
          </p:nvPr>
        </p:nvSpPr>
        <p:spPr>
          <a:xfrm>
            <a:off x="1155933" y="4863539"/>
            <a:ext cx="3416067" cy="230349"/>
          </a:xfrm>
          <a:prstGeom prst="rect">
            <a:avLst/>
          </a:prstGeom>
          <a:noFill/>
          <a:ln>
            <a:noFill/>
          </a:ln>
        </p:spPr>
        <p:txBody>
          <a:bodyPr anchorCtr="0" anchor="t" bIns="45700" lIns="91425" spcFirstLastPara="1" rIns="91425" wrap="square" tIns="45700">
            <a:noAutofit/>
          </a:bodyPr>
          <a:lstStyle/>
          <a:p>
            <a:pPr indent="0" lvl="0" marL="114300" rtl="0" algn="l">
              <a:lnSpc>
                <a:spcPct val="100000"/>
              </a:lnSpc>
              <a:spcBef>
                <a:spcPts val="0"/>
              </a:spcBef>
              <a:spcAft>
                <a:spcPts val="0"/>
              </a:spcAft>
              <a:buSzPts val="1000"/>
              <a:buNone/>
            </a:pPr>
            <a:r>
              <a:t/>
            </a:r>
            <a:endParaRPr/>
          </a:p>
        </p:txBody>
      </p:sp>
      <p:sp>
        <p:nvSpPr>
          <p:cNvPr id="281" name="Google Shape;281;g2059d7f5f9c_0_34"/>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SzPts val="1600"/>
              <a:buFont typeface="Source Sans Pro"/>
              <a:buChar char="•"/>
            </a:pPr>
            <a:r>
              <a:rPr b="1" lang="en">
                <a:latin typeface="Source Sans Pro"/>
                <a:ea typeface="Source Sans Pro"/>
                <a:cs typeface="Source Sans Pro"/>
                <a:sym typeface="Source Sans Pro"/>
              </a:rPr>
              <a:t>What are some tasks we can perform in this step?</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1600"/>
              <a:buFont typeface="Source Sans Pro"/>
              <a:buChar char="•"/>
            </a:pPr>
            <a:r>
              <a:rPr lang="en">
                <a:latin typeface="Source Sans Pro"/>
                <a:ea typeface="Source Sans Pro"/>
                <a:cs typeface="Source Sans Pro"/>
                <a:sym typeface="Source Sans Pro"/>
              </a:rPr>
              <a:t>Data Cleaning</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1600"/>
              <a:buFont typeface="Source Sans Pro"/>
              <a:buChar char="•"/>
            </a:pPr>
            <a:r>
              <a:rPr lang="en">
                <a:latin typeface="Source Sans Pro"/>
                <a:ea typeface="Source Sans Pro"/>
                <a:cs typeface="Source Sans Pro"/>
                <a:sym typeface="Source Sans Pro"/>
              </a:rPr>
              <a:t>Combining it with other datasets</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1600"/>
              <a:buFont typeface="Source Sans Pro"/>
              <a:buChar char="•"/>
            </a:pPr>
            <a:r>
              <a:rPr lang="en">
                <a:latin typeface="Source Sans Pro"/>
                <a:ea typeface="Source Sans Pro"/>
                <a:cs typeface="Source Sans Pro"/>
                <a:sym typeface="Source Sans Pro"/>
              </a:rPr>
              <a:t>Visualizing the data</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1600"/>
              <a:buFont typeface="Source Sans Pro"/>
              <a:buChar char="•"/>
            </a:pPr>
            <a:r>
              <a:rPr lang="en">
                <a:latin typeface="Source Sans Pro"/>
                <a:ea typeface="Source Sans Pro"/>
                <a:cs typeface="Source Sans Pro"/>
                <a:sym typeface="Source Sans Pro"/>
              </a:rPr>
              <a:t>Loading the data into a target location</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1600"/>
              <a:buFont typeface="Source Sans Pro"/>
              <a:buChar char="•"/>
            </a:pPr>
            <a:r>
              <a:rPr lang="en">
                <a:latin typeface="Source Sans Pro"/>
                <a:ea typeface="Source Sans Pro"/>
                <a:cs typeface="Source Sans Pro"/>
                <a:sym typeface="Source Sans Pro"/>
              </a:rPr>
              <a:t>…</a:t>
            </a:r>
            <a:endParaRPr>
              <a:latin typeface="Source Sans Pro"/>
              <a:ea typeface="Source Sans Pro"/>
              <a:cs typeface="Source Sans Pro"/>
              <a:sym typeface="Source Sans Pro"/>
            </a:endParaRPr>
          </a:p>
          <a:p>
            <a:pPr indent="-127000" lvl="0" marL="228600" rtl="0" algn="l">
              <a:lnSpc>
                <a:spcPct val="90000"/>
              </a:lnSpc>
              <a:spcBef>
                <a:spcPts val="1000"/>
              </a:spcBef>
              <a:spcAft>
                <a:spcPts val="0"/>
              </a:spcAft>
              <a:buSzPts val="1600"/>
              <a:buFont typeface="Arial"/>
              <a:buNone/>
            </a:pPr>
            <a:r>
              <a:t/>
            </a:r>
            <a:endParaRPr>
              <a:latin typeface="Source Sans Pro"/>
              <a:ea typeface="Source Sans Pro"/>
              <a:cs typeface="Source Sans Pro"/>
              <a:sym typeface="Source Sans Pro"/>
            </a:endParaRPr>
          </a:p>
          <a:p>
            <a:pPr indent="-127000" lvl="0" marL="228600" rtl="0" algn="l">
              <a:lnSpc>
                <a:spcPct val="90000"/>
              </a:lnSpc>
              <a:spcBef>
                <a:spcPts val="1000"/>
              </a:spcBef>
              <a:spcAft>
                <a:spcPts val="0"/>
              </a:spcAft>
              <a:buSzPts val="1600"/>
              <a:buFont typeface="Arial"/>
              <a:buNone/>
            </a:pPr>
            <a:r>
              <a:t/>
            </a:r>
            <a:endParaRPr>
              <a:latin typeface="Source Sans Pro"/>
              <a:ea typeface="Source Sans Pro"/>
              <a:cs typeface="Source Sans Pro"/>
              <a:sym typeface="Source Sans Pro"/>
            </a:endParaRPr>
          </a:p>
        </p:txBody>
      </p:sp>
      <p:sp>
        <p:nvSpPr>
          <p:cNvPr id="282" name="Google Shape;282;g2059d7f5f9c_0_34"/>
          <p:cNvSpPr txBox="1"/>
          <p:nvPr>
            <p:ph type="title"/>
          </p:nvPr>
        </p:nvSpPr>
        <p:spPr>
          <a:xfrm>
            <a:off x="1155931" y="489204"/>
            <a:ext cx="6408039" cy="50750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SzPts val="2600"/>
              <a:buNone/>
            </a:pPr>
            <a:r>
              <a:rPr lang="en">
                <a:latin typeface="Roboto"/>
                <a:ea typeface="Roboto"/>
                <a:cs typeface="Roboto"/>
                <a:sym typeface="Roboto"/>
              </a:rPr>
              <a:t>3. Data Preparation / Exploration</a:t>
            </a:r>
            <a:endParaRPr>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
          <p:cNvSpPr txBox="1"/>
          <p:nvPr>
            <p:ph idx="1" type="body"/>
          </p:nvPr>
        </p:nvSpPr>
        <p:spPr>
          <a:xfrm>
            <a:off x="5006388" y="1567770"/>
            <a:ext cx="3374596" cy="2007960"/>
          </a:xfrm>
          <a:prstGeom prst="rect">
            <a:avLst/>
          </a:prstGeom>
          <a:noFill/>
          <a:ln>
            <a:noFill/>
          </a:ln>
        </p:spPr>
        <p:txBody>
          <a:bodyPr anchorCtr="0" anchor="t" bIns="45700" lIns="91425" spcFirstLastPara="1" rIns="91425" wrap="square" tIns="45700">
            <a:noAutofit/>
          </a:bodyPr>
          <a:lstStyle/>
          <a:p>
            <a:pPr indent="-514350" lvl="0" marL="514350" rtl="0" algn="l">
              <a:lnSpc>
                <a:spcPct val="100000"/>
              </a:lnSpc>
              <a:spcBef>
                <a:spcPts val="0"/>
              </a:spcBef>
              <a:spcAft>
                <a:spcPts val="0"/>
              </a:spcAft>
              <a:buSzPts val="2100"/>
              <a:buFont typeface="Nunito"/>
              <a:buAutoNum type="arabicParenR"/>
            </a:pPr>
            <a:r>
              <a:rPr lang="en">
                <a:solidFill>
                  <a:srgbClr val="211F5C"/>
                </a:solidFill>
                <a:latin typeface="Nunito"/>
                <a:ea typeface="Nunito"/>
                <a:cs typeface="Nunito"/>
                <a:sym typeface="Nunito"/>
              </a:rPr>
              <a:t>Background</a:t>
            </a:r>
            <a:endParaRPr>
              <a:latin typeface="Nunito"/>
              <a:ea typeface="Nunito"/>
              <a:cs typeface="Nunito"/>
              <a:sym typeface="Nunito"/>
            </a:endParaRPr>
          </a:p>
          <a:p>
            <a:pPr indent="0" lvl="2" marL="0" rtl="0" algn="l">
              <a:lnSpc>
                <a:spcPct val="100000"/>
              </a:lnSpc>
              <a:spcBef>
                <a:spcPts val="0"/>
              </a:spcBef>
              <a:spcAft>
                <a:spcPts val="0"/>
              </a:spcAft>
              <a:buNone/>
            </a:pPr>
            <a:r>
              <a:rPr lang="en">
                <a:solidFill>
                  <a:srgbClr val="211F5C"/>
                </a:solidFill>
                <a:latin typeface="Nunito"/>
                <a:ea typeface="Nunito"/>
                <a:cs typeface="Nunito"/>
                <a:sym typeface="Nunito"/>
              </a:rPr>
              <a:t>           - What’s a Data Science Project?</a:t>
            </a:r>
            <a:endParaRPr>
              <a:latin typeface="Nunito"/>
              <a:ea typeface="Nunito"/>
              <a:cs typeface="Nunito"/>
              <a:sym typeface="Nunito"/>
            </a:endParaRPr>
          </a:p>
          <a:p>
            <a:pPr indent="0" lvl="2" marL="0" rtl="0" algn="l">
              <a:lnSpc>
                <a:spcPct val="100000"/>
              </a:lnSpc>
              <a:spcBef>
                <a:spcPts val="0"/>
              </a:spcBef>
              <a:spcAft>
                <a:spcPts val="0"/>
              </a:spcAft>
              <a:buNone/>
            </a:pPr>
            <a:r>
              <a:rPr lang="en">
                <a:solidFill>
                  <a:srgbClr val="211F5C"/>
                </a:solidFill>
                <a:latin typeface="Nunito"/>
                <a:ea typeface="Nunito"/>
                <a:cs typeface="Nunito"/>
                <a:sym typeface="Nunito"/>
              </a:rPr>
              <a:t>           - What sets them apart?</a:t>
            </a:r>
            <a:endParaRPr>
              <a:latin typeface="Nunito"/>
              <a:ea typeface="Nunito"/>
              <a:cs typeface="Nunito"/>
              <a:sym typeface="Nunito"/>
            </a:endParaRPr>
          </a:p>
          <a:p>
            <a:pPr indent="0" lvl="2" marL="0" rtl="0" algn="l">
              <a:lnSpc>
                <a:spcPct val="100000"/>
              </a:lnSpc>
              <a:spcBef>
                <a:spcPts val="0"/>
              </a:spcBef>
              <a:spcAft>
                <a:spcPts val="0"/>
              </a:spcAft>
              <a:buNone/>
            </a:pPr>
            <a:r>
              <a:rPr lang="en">
                <a:solidFill>
                  <a:srgbClr val="211F5C"/>
                </a:solidFill>
                <a:latin typeface="Nunito"/>
                <a:ea typeface="Nunito"/>
                <a:cs typeface="Nunito"/>
                <a:sym typeface="Nunito"/>
              </a:rPr>
              <a:t>           - Why Call it a Lifecycle? </a:t>
            </a:r>
            <a:endParaRPr>
              <a:latin typeface="Nunito"/>
              <a:ea typeface="Nunito"/>
              <a:cs typeface="Nunito"/>
              <a:sym typeface="Nunito"/>
            </a:endParaRPr>
          </a:p>
          <a:p>
            <a:pPr indent="-514350" lvl="0" marL="514350" rtl="0" algn="l">
              <a:lnSpc>
                <a:spcPct val="100000"/>
              </a:lnSpc>
              <a:spcBef>
                <a:spcPts val="0"/>
              </a:spcBef>
              <a:spcAft>
                <a:spcPts val="0"/>
              </a:spcAft>
              <a:buSzPts val="2100"/>
              <a:buFont typeface="Nunito"/>
              <a:buAutoNum type="arabicParenR"/>
            </a:pPr>
            <a:r>
              <a:rPr lang="en">
                <a:solidFill>
                  <a:srgbClr val="211F5C"/>
                </a:solidFill>
                <a:latin typeface="Nunito"/>
                <a:ea typeface="Nunito"/>
                <a:cs typeface="Nunito"/>
                <a:sym typeface="Nunito"/>
              </a:rPr>
              <a:t>Life Cycle Stages</a:t>
            </a:r>
            <a:endParaRPr>
              <a:latin typeface="Nunito"/>
              <a:ea typeface="Nunito"/>
              <a:cs typeface="Nunito"/>
              <a:sym typeface="Nunito"/>
            </a:endParaRPr>
          </a:p>
          <a:p>
            <a:pPr indent="-514350" lvl="0" marL="514350" rtl="0" algn="l">
              <a:lnSpc>
                <a:spcPct val="100000"/>
              </a:lnSpc>
              <a:spcBef>
                <a:spcPts val="0"/>
              </a:spcBef>
              <a:spcAft>
                <a:spcPts val="0"/>
              </a:spcAft>
              <a:buSzPts val="2100"/>
              <a:buFont typeface="Nunito"/>
              <a:buAutoNum type="arabicParenR"/>
            </a:pPr>
            <a:r>
              <a:rPr lang="en">
                <a:solidFill>
                  <a:srgbClr val="211F5C"/>
                </a:solidFill>
                <a:latin typeface="Nunito"/>
                <a:ea typeface="Nunito"/>
                <a:cs typeface="Nunito"/>
                <a:sym typeface="Nunito"/>
              </a:rPr>
              <a:t>Engagement Activity</a:t>
            </a:r>
            <a:endParaRPr>
              <a:latin typeface="Nunito"/>
              <a:ea typeface="Nunito"/>
              <a:cs typeface="Nunito"/>
              <a:sym typeface="Nunito"/>
            </a:endParaRPr>
          </a:p>
          <a:p>
            <a:pPr indent="-514350" lvl="0" marL="514350" rtl="0" algn="l">
              <a:lnSpc>
                <a:spcPct val="100000"/>
              </a:lnSpc>
              <a:spcBef>
                <a:spcPts val="0"/>
              </a:spcBef>
              <a:spcAft>
                <a:spcPts val="0"/>
              </a:spcAft>
              <a:buSzPts val="2100"/>
              <a:buFont typeface="Nunito"/>
              <a:buAutoNum type="arabicParenR"/>
            </a:pPr>
            <a:r>
              <a:rPr lang="en">
                <a:solidFill>
                  <a:srgbClr val="211F5C"/>
                </a:solidFill>
                <a:latin typeface="Nunito"/>
                <a:ea typeface="Nunito"/>
                <a:cs typeface="Nunito"/>
                <a:sym typeface="Nunito"/>
              </a:rPr>
              <a:t>Q&amp;A</a:t>
            </a:r>
            <a:endParaRPr>
              <a:latin typeface="Nunito"/>
              <a:ea typeface="Nunito"/>
              <a:cs typeface="Nunito"/>
              <a:sym typeface="Nunito"/>
            </a:endParaRPr>
          </a:p>
          <a:p>
            <a:pPr indent="-381000" lvl="0" marL="514350" rtl="0" algn="l">
              <a:lnSpc>
                <a:spcPct val="100000"/>
              </a:lnSpc>
              <a:spcBef>
                <a:spcPts val="0"/>
              </a:spcBef>
              <a:spcAft>
                <a:spcPts val="0"/>
              </a:spcAft>
              <a:buSzPts val="2100"/>
              <a:buFont typeface="Arial"/>
              <a:buNone/>
            </a:pPr>
            <a:r>
              <a:t/>
            </a:r>
            <a:endParaRPr>
              <a:latin typeface="Nunito"/>
              <a:ea typeface="Nunito"/>
              <a:cs typeface="Nunito"/>
              <a:sym typeface="Nuni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g2059d7f5f9c_0_43"/>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88" name="Google Shape;288;g2059d7f5f9c_0_43"/>
          <p:cNvPicPr preferRelativeResize="0"/>
          <p:nvPr/>
        </p:nvPicPr>
        <p:blipFill rotWithShape="1">
          <a:blip r:embed="rId3">
            <a:alphaModFix/>
          </a:blip>
          <a:srcRect b="0" l="0" r="0" t="0"/>
          <a:stretch/>
        </p:blipFill>
        <p:spPr>
          <a:xfrm>
            <a:off x="7499941" y="143575"/>
            <a:ext cx="1470049" cy="854750"/>
          </a:xfrm>
          <a:prstGeom prst="rect">
            <a:avLst/>
          </a:prstGeom>
          <a:noFill/>
          <a:ln>
            <a:noFill/>
          </a:ln>
        </p:spPr>
      </p:pic>
      <p:pic>
        <p:nvPicPr>
          <p:cNvPr id="289" name="Google Shape;289;g2059d7f5f9c_0_43"/>
          <p:cNvPicPr preferRelativeResize="0"/>
          <p:nvPr/>
        </p:nvPicPr>
        <p:blipFill rotWithShape="1">
          <a:blip r:embed="rId4">
            <a:alphaModFix/>
          </a:blip>
          <a:srcRect b="0" l="0" r="0" t="0"/>
          <a:stretch/>
        </p:blipFill>
        <p:spPr>
          <a:xfrm>
            <a:off x="3066894" y="2302081"/>
            <a:ext cx="4122006" cy="2697844"/>
          </a:xfrm>
          <a:prstGeom prst="rect">
            <a:avLst/>
          </a:prstGeom>
          <a:noFill/>
          <a:ln>
            <a:noFill/>
          </a:ln>
        </p:spPr>
      </p:pic>
      <p:sp>
        <p:nvSpPr>
          <p:cNvPr id="290" name="Google Shape;290;g2059d7f5f9c_0_43"/>
          <p:cNvSpPr txBox="1"/>
          <p:nvPr>
            <p:ph idx="1" type="body"/>
          </p:nvPr>
        </p:nvSpPr>
        <p:spPr>
          <a:xfrm>
            <a:off x="1155933" y="4863539"/>
            <a:ext cx="3416067" cy="230349"/>
          </a:xfrm>
          <a:prstGeom prst="rect">
            <a:avLst/>
          </a:prstGeom>
          <a:noFill/>
          <a:ln>
            <a:noFill/>
          </a:ln>
        </p:spPr>
        <p:txBody>
          <a:bodyPr anchorCtr="0" anchor="t" bIns="45700" lIns="91425" spcFirstLastPara="1" rIns="91425" wrap="square" tIns="45700">
            <a:noAutofit/>
          </a:bodyPr>
          <a:lstStyle/>
          <a:p>
            <a:pPr indent="0" lvl="0" marL="114300" rtl="0" algn="l">
              <a:lnSpc>
                <a:spcPct val="100000"/>
              </a:lnSpc>
              <a:spcBef>
                <a:spcPts val="0"/>
              </a:spcBef>
              <a:spcAft>
                <a:spcPts val="0"/>
              </a:spcAft>
              <a:buSzPts val="1000"/>
              <a:buNone/>
            </a:pPr>
            <a:r>
              <a:t/>
            </a:r>
            <a:endParaRPr/>
          </a:p>
        </p:txBody>
      </p:sp>
      <p:sp>
        <p:nvSpPr>
          <p:cNvPr id="291" name="Google Shape;291;g2059d7f5f9c_0_43"/>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SzPts val="1600"/>
              <a:buFont typeface="Source Sans Pro"/>
              <a:buChar char="•"/>
            </a:pPr>
            <a:r>
              <a:rPr lang="en">
                <a:latin typeface="Source Sans Pro"/>
                <a:ea typeface="Source Sans Pro"/>
                <a:cs typeface="Source Sans Pro"/>
                <a:sym typeface="Source Sans Pro"/>
              </a:rPr>
              <a:t>Conducting Exploratory Data Analysis (EDA)</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1600"/>
              <a:buFont typeface="Source Sans Pro"/>
              <a:buChar char="•"/>
            </a:pPr>
            <a:r>
              <a:rPr b="1" lang="en">
                <a:latin typeface="Source Sans Pro"/>
                <a:ea typeface="Source Sans Pro"/>
                <a:cs typeface="Source Sans Pro"/>
                <a:sym typeface="Source Sans Pro"/>
              </a:rPr>
              <a:t>Do we have any assumptions or hypotheses about the data?</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1600"/>
              <a:buFont typeface="Source Sans Pro"/>
              <a:buChar char="•"/>
            </a:pPr>
            <a:r>
              <a:rPr b="1" lang="en">
                <a:latin typeface="Source Sans Pro"/>
                <a:ea typeface="Source Sans Pro"/>
                <a:cs typeface="Source Sans Pro"/>
                <a:sym typeface="Source Sans Pro"/>
              </a:rPr>
              <a:t>What can you do / what tools can you use to quickly test your assumptions and understand the relationships between various features?</a:t>
            </a:r>
            <a:endParaRPr>
              <a:latin typeface="Source Sans Pro"/>
              <a:ea typeface="Source Sans Pro"/>
              <a:cs typeface="Source Sans Pro"/>
              <a:sym typeface="Source Sans Pro"/>
            </a:endParaRPr>
          </a:p>
          <a:p>
            <a:pPr indent="-127000" lvl="0" marL="228600" rtl="0" algn="l">
              <a:lnSpc>
                <a:spcPct val="90000"/>
              </a:lnSpc>
              <a:spcBef>
                <a:spcPts val="1000"/>
              </a:spcBef>
              <a:spcAft>
                <a:spcPts val="0"/>
              </a:spcAft>
              <a:buSzPts val="1600"/>
              <a:buFont typeface="Arial"/>
              <a:buNone/>
            </a:pPr>
            <a:r>
              <a:t/>
            </a:r>
            <a:endParaRPr>
              <a:latin typeface="Source Sans Pro"/>
              <a:ea typeface="Source Sans Pro"/>
              <a:cs typeface="Source Sans Pro"/>
              <a:sym typeface="Source Sans Pro"/>
            </a:endParaRPr>
          </a:p>
        </p:txBody>
      </p:sp>
      <p:sp>
        <p:nvSpPr>
          <p:cNvPr id="292" name="Google Shape;292;g2059d7f5f9c_0_43"/>
          <p:cNvSpPr txBox="1"/>
          <p:nvPr>
            <p:ph type="title"/>
          </p:nvPr>
        </p:nvSpPr>
        <p:spPr>
          <a:xfrm>
            <a:off x="1155932" y="489204"/>
            <a:ext cx="5253660" cy="50750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SzPts val="2600"/>
              <a:buNone/>
            </a:pPr>
            <a:r>
              <a:rPr lang="en">
                <a:latin typeface="Roboto"/>
                <a:ea typeface="Roboto"/>
                <a:cs typeface="Roboto"/>
                <a:sym typeface="Roboto"/>
              </a:rPr>
              <a:t>4. Research &amp; Development </a:t>
            </a:r>
            <a:endParaRPr>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g2059d7f5f9c_0_72"/>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98" name="Google Shape;298;g2059d7f5f9c_0_72"/>
          <p:cNvPicPr preferRelativeResize="0"/>
          <p:nvPr/>
        </p:nvPicPr>
        <p:blipFill rotWithShape="1">
          <a:blip r:embed="rId3">
            <a:alphaModFix/>
          </a:blip>
          <a:srcRect b="0" l="0" r="0" t="0"/>
          <a:stretch/>
        </p:blipFill>
        <p:spPr>
          <a:xfrm>
            <a:off x="7499941" y="143575"/>
            <a:ext cx="1470049" cy="854750"/>
          </a:xfrm>
          <a:prstGeom prst="rect">
            <a:avLst/>
          </a:prstGeom>
          <a:noFill/>
          <a:ln>
            <a:noFill/>
          </a:ln>
        </p:spPr>
      </p:pic>
      <p:pic>
        <p:nvPicPr>
          <p:cNvPr id="299" name="Google Shape;299;g2059d7f5f9c_0_72"/>
          <p:cNvPicPr preferRelativeResize="0"/>
          <p:nvPr/>
        </p:nvPicPr>
        <p:blipFill rotWithShape="1">
          <a:blip r:embed="rId4">
            <a:alphaModFix/>
          </a:blip>
          <a:srcRect b="0" l="0" r="0" t="0"/>
          <a:stretch/>
        </p:blipFill>
        <p:spPr>
          <a:xfrm>
            <a:off x="3066894" y="2779211"/>
            <a:ext cx="3869776" cy="2287374"/>
          </a:xfrm>
          <a:prstGeom prst="rect">
            <a:avLst/>
          </a:prstGeom>
          <a:noFill/>
          <a:ln>
            <a:noFill/>
          </a:ln>
        </p:spPr>
      </p:pic>
      <p:sp>
        <p:nvSpPr>
          <p:cNvPr id="300" name="Google Shape;300;g2059d7f5f9c_0_72"/>
          <p:cNvSpPr txBox="1"/>
          <p:nvPr>
            <p:ph idx="1" type="body"/>
          </p:nvPr>
        </p:nvSpPr>
        <p:spPr>
          <a:xfrm>
            <a:off x="1155933" y="4863539"/>
            <a:ext cx="3416067" cy="230349"/>
          </a:xfrm>
          <a:prstGeom prst="rect">
            <a:avLst/>
          </a:prstGeom>
          <a:noFill/>
          <a:ln>
            <a:noFill/>
          </a:ln>
        </p:spPr>
        <p:txBody>
          <a:bodyPr anchorCtr="0" anchor="t" bIns="45700" lIns="91425" spcFirstLastPara="1" rIns="91425" wrap="square" tIns="45700">
            <a:noAutofit/>
          </a:bodyPr>
          <a:lstStyle/>
          <a:p>
            <a:pPr indent="0" lvl="0" marL="114300" rtl="0" algn="l">
              <a:lnSpc>
                <a:spcPct val="100000"/>
              </a:lnSpc>
              <a:spcBef>
                <a:spcPts val="0"/>
              </a:spcBef>
              <a:spcAft>
                <a:spcPts val="0"/>
              </a:spcAft>
              <a:buSzPts val="1000"/>
              <a:buNone/>
            </a:pPr>
            <a:r>
              <a:t/>
            </a:r>
            <a:endParaRPr/>
          </a:p>
        </p:txBody>
      </p:sp>
      <p:sp>
        <p:nvSpPr>
          <p:cNvPr id="301" name="Google Shape;301;g2059d7f5f9c_0_72"/>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SzPts val="1600"/>
              <a:buFont typeface="Source Sans Pro"/>
              <a:buChar char="•"/>
            </a:pPr>
            <a:r>
              <a:rPr lang="en">
                <a:latin typeface="Source Sans Pro"/>
                <a:ea typeface="Source Sans Pro"/>
                <a:cs typeface="Source Sans Pro"/>
                <a:sym typeface="Source Sans Pro"/>
              </a:rPr>
              <a:t>Model Building</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1600"/>
              <a:buFont typeface="Source Sans Pro"/>
              <a:buChar char="•"/>
            </a:pPr>
            <a:r>
              <a:rPr b="1" lang="en">
                <a:latin typeface="Source Sans Pro"/>
                <a:ea typeface="Source Sans Pro"/>
                <a:cs typeface="Source Sans Pro"/>
                <a:sym typeface="Source Sans Pro"/>
              </a:rPr>
              <a:t>What approach can we take?</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1600"/>
              <a:buFont typeface="Source Sans Pro"/>
              <a:buChar char="•"/>
            </a:pPr>
            <a:r>
              <a:rPr b="1" lang="en">
                <a:latin typeface="Source Sans Pro"/>
                <a:ea typeface="Source Sans Pro"/>
                <a:cs typeface="Source Sans Pro"/>
                <a:sym typeface="Source Sans Pro"/>
              </a:rPr>
              <a:t>What model is best fit for the data?</a:t>
            </a:r>
            <a:endParaRPr>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1600"/>
              <a:buFont typeface="Source Sans Pro"/>
              <a:buChar char="•"/>
            </a:pPr>
            <a:r>
              <a:rPr lang="en">
                <a:latin typeface="Source Sans Pro"/>
                <a:ea typeface="Source Sans Pro"/>
                <a:cs typeface="Source Sans Pro"/>
                <a:sym typeface="Source Sans Pro"/>
              </a:rPr>
              <a:t>In this example, the author uses a regression model</a:t>
            </a:r>
            <a:endParaRPr>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1600"/>
              <a:buFont typeface="Source Sans Pro"/>
              <a:buChar char="•"/>
            </a:pPr>
            <a:r>
              <a:rPr lang="en">
                <a:latin typeface="Source Sans Pro"/>
                <a:ea typeface="Source Sans Pro"/>
                <a:cs typeface="Source Sans Pro"/>
                <a:sym typeface="Source Sans Pro"/>
              </a:rPr>
              <a:t>The dataset is split into train &amp; test sets</a:t>
            </a:r>
            <a:endParaRPr>
              <a:latin typeface="Source Sans Pro"/>
              <a:ea typeface="Source Sans Pro"/>
              <a:cs typeface="Source Sans Pro"/>
              <a:sym typeface="Source Sans Pro"/>
            </a:endParaRPr>
          </a:p>
        </p:txBody>
      </p:sp>
      <p:sp>
        <p:nvSpPr>
          <p:cNvPr id="302" name="Google Shape;302;g2059d7f5f9c_0_72"/>
          <p:cNvSpPr txBox="1"/>
          <p:nvPr>
            <p:ph type="title"/>
          </p:nvPr>
        </p:nvSpPr>
        <p:spPr>
          <a:xfrm>
            <a:off x="1155932" y="489204"/>
            <a:ext cx="5253660" cy="50750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SzPts val="2600"/>
              <a:buNone/>
            </a:pPr>
            <a:r>
              <a:rPr lang="en">
                <a:latin typeface="Roboto"/>
                <a:ea typeface="Roboto"/>
                <a:cs typeface="Roboto"/>
                <a:sym typeface="Roboto"/>
              </a:rPr>
              <a:t>4. Research &amp; Development </a:t>
            </a:r>
            <a:endParaRPr>
              <a:latin typeface="Roboto"/>
              <a:ea typeface="Roboto"/>
              <a:cs typeface="Roboto"/>
              <a:sym typeface="Robo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g2059d7f5f9c_0_86"/>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08" name="Google Shape;308;g2059d7f5f9c_0_86"/>
          <p:cNvPicPr preferRelativeResize="0"/>
          <p:nvPr/>
        </p:nvPicPr>
        <p:blipFill rotWithShape="1">
          <a:blip r:embed="rId3">
            <a:alphaModFix/>
          </a:blip>
          <a:srcRect b="0" l="0" r="0" t="0"/>
          <a:stretch/>
        </p:blipFill>
        <p:spPr>
          <a:xfrm>
            <a:off x="7499941" y="143575"/>
            <a:ext cx="1470049" cy="854750"/>
          </a:xfrm>
          <a:prstGeom prst="rect">
            <a:avLst/>
          </a:prstGeom>
          <a:noFill/>
          <a:ln>
            <a:noFill/>
          </a:ln>
        </p:spPr>
      </p:pic>
      <p:pic>
        <p:nvPicPr>
          <p:cNvPr id="309" name="Google Shape;309;g2059d7f5f9c_0_86"/>
          <p:cNvPicPr preferRelativeResize="0"/>
          <p:nvPr/>
        </p:nvPicPr>
        <p:blipFill rotWithShape="1">
          <a:blip r:embed="rId4">
            <a:alphaModFix/>
          </a:blip>
          <a:srcRect b="0" l="0" r="0" t="0"/>
          <a:stretch/>
        </p:blipFill>
        <p:spPr>
          <a:xfrm>
            <a:off x="1315807" y="2465299"/>
            <a:ext cx="7371950" cy="1171700"/>
          </a:xfrm>
          <a:prstGeom prst="rect">
            <a:avLst/>
          </a:prstGeom>
          <a:noFill/>
          <a:ln>
            <a:noFill/>
          </a:ln>
        </p:spPr>
      </p:pic>
      <p:sp>
        <p:nvSpPr>
          <p:cNvPr id="310" name="Google Shape;310;g2059d7f5f9c_0_86"/>
          <p:cNvSpPr txBox="1"/>
          <p:nvPr>
            <p:ph idx="1" type="body"/>
          </p:nvPr>
        </p:nvSpPr>
        <p:spPr>
          <a:xfrm>
            <a:off x="1155933" y="4863539"/>
            <a:ext cx="3416067" cy="230349"/>
          </a:xfrm>
          <a:prstGeom prst="rect">
            <a:avLst/>
          </a:prstGeom>
          <a:noFill/>
          <a:ln>
            <a:noFill/>
          </a:ln>
        </p:spPr>
        <p:txBody>
          <a:bodyPr anchorCtr="0" anchor="t" bIns="45700" lIns="91425" spcFirstLastPara="1" rIns="91425" wrap="square" tIns="45700">
            <a:noAutofit/>
          </a:bodyPr>
          <a:lstStyle/>
          <a:p>
            <a:pPr indent="0" lvl="0" marL="114300" rtl="0" algn="l">
              <a:lnSpc>
                <a:spcPct val="100000"/>
              </a:lnSpc>
              <a:spcBef>
                <a:spcPts val="0"/>
              </a:spcBef>
              <a:spcAft>
                <a:spcPts val="0"/>
              </a:spcAft>
              <a:buSzPts val="1000"/>
              <a:buNone/>
            </a:pPr>
            <a:r>
              <a:t/>
            </a:r>
            <a:endParaRPr/>
          </a:p>
        </p:txBody>
      </p:sp>
      <p:sp>
        <p:nvSpPr>
          <p:cNvPr id="311" name="Google Shape;311;g2059d7f5f9c_0_86"/>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SzPts val="1600"/>
              <a:buFont typeface="Source Sans Pro"/>
              <a:buChar char="•"/>
            </a:pPr>
            <a:r>
              <a:rPr lang="en">
                <a:latin typeface="Source Sans Pro"/>
                <a:ea typeface="Source Sans Pro"/>
                <a:cs typeface="Source Sans Pro"/>
                <a:sym typeface="Source Sans Pro"/>
              </a:rPr>
              <a:t>Validation</a:t>
            </a:r>
            <a:endParaRPr>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1600"/>
              <a:buFont typeface="Source Sans Pro"/>
              <a:buChar char="•"/>
            </a:pPr>
            <a:r>
              <a:rPr lang="en">
                <a:latin typeface="Source Sans Pro"/>
                <a:ea typeface="Source Sans Pro"/>
                <a:cs typeface="Source Sans Pro"/>
                <a:sym typeface="Source Sans Pro"/>
              </a:rPr>
              <a:t>In this case study, the author uses Mean Absolute Error (MAE) for model evaluation</a:t>
            </a:r>
            <a:endParaRPr>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1600"/>
              <a:buFont typeface="Source Sans Pro"/>
              <a:buChar char="•"/>
            </a:pPr>
            <a:r>
              <a:rPr b="1" lang="en">
                <a:latin typeface="Source Sans Pro"/>
                <a:ea typeface="Source Sans Pro"/>
                <a:cs typeface="Source Sans Pro"/>
                <a:sym typeface="Source Sans Pro"/>
              </a:rPr>
              <a:t>What are some ways we can improve our model?</a:t>
            </a:r>
            <a:endParaRPr>
              <a:latin typeface="Source Sans Pro"/>
              <a:ea typeface="Source Sans Pro"/>
              <a:cs typeface="Source Sans Pro"/>
              <a:sym typeface="Source Sans Pro"/>
            </a:endParaRPr>
          </a:p>
        </p:txBody>
      </p:sp>
      <p:sp>
        <p:nvSpPr>
          <p:cNvPr id="312" name="Google Shape;312;g2059d7f5f9c_0_86"/>
          <p:cNvSpPr txBox="1"/>
          <p:nvPr>
            <p:ph type="title"/>
          </p:nvPr>
        </p:nvSpPr>
        <p:spPr>
          <a:xfrm>
            <a:off x="1155932" y="489204"/>
            <a:ext cx="5253660" cy="50750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SzPts val="2600"/>
              <a:buNone/>
            </a:pPr>
            <a:r>
              <a:rPr lang="en">
                <a:latin typeface="Roboto"/>
                <a:ea typeface="Roboto"/>
                <a:cs typeface="Roboto"/>
                <a:sym typeface="Roboto"/>
              </a:rPr>
              <a:t>5. Validation &amp; Ethics</a:t>
            </a:r>
            <a:endParaRPr>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g2059d7f5f9c_0_100"/>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18" name="Google Shape;318;g2059d7f5f9c_0_100"/>
          <p:cNvPicPr preferRelativeResize="0"/>
          <p:nvPr/>
        </p:nvPicPr>
        <p:blipFill rotWithShape="1">
          <a:blip r:embed="rId3">
            <a:alphaModFix/>
          </a:blip>
          <a:srcRect b="0" l="0" r="0" t="0"/>
          <a:stretch/>
        </p:blipFill>
        <p:spPr>
          <a:xfrm>
            <a:off x="7499941" y="143575"/>
            <a:ext cx="1470049" cy="854750"/>
          </a:xfrm>
          <a:prstGeom prst="rect">
            <a:avLst/>
          </a:prstGeom>
          <a:noFill/>
          <a:ln>
            <a:noFill/>
          </a:ln>
        </p:spPr>
      </p:pic>
      <p:sp>
        <p:nvSpPr>
          <p:cNvPr id="319" name="Google Shape;319;g2059d7f5f9c_0_100"/>
          <p:cNvSpPr txBox="1"/>
          <p:nvPr>
            <p:ph idx="1" type="body"/>
          </p:nvPr>
        </p:nvSpPr>
        <p:spPr>
          <a:xfrm>
            <a:off x="1155933" y="4863539"/>
            <a:ext cx="3416067" cy="230349"/>
          </a:xfrm>
          <a:prstGeom prst="rect">
            <a:avLst/>
          </a:prstGeom>
          <a:noFill/>
          <a:ln>
            <a:noFill/>
          </a:ln>
        </p:spPr>
        <p:txBody>
          <a:bodyPr anchorCtr="0" anchor="t" bIns="45700" lIns="91425" spcFirstLastPara="1" rIns="91425" wrap="square" tIns="45700">
            <a:noAutofit/>
          </a:bodyPr>
          <a:lstStyle/>
          <a:p>
            <a:pPr indent="0" lvl="0" marL="114300" rtl="0" algn="l">
              <a:lnSpc>
                <a:spcPct val="100000"/>
              </a:lnSpc>
              <a:spcBef>
                <a:spcPts val="0"/>
              </a:spcBef>
              <a:spcAft>
                <a:spcPts val="0"/>
              </a:spcAft>
              <a:buSzPts val="1000"/>
              <a:buNone/>
            </a:pPr>
            <a:r>
              <a:t/>
            </a:r>
            <a:endParaRPr/>
          </a:p>
        </p:txBody>
      </p:sp>
      <p:sp>
        <p:nvSpPr>
          <p:cNvPr id="320" name="Google Shape;320;g2059d7f5f9c_0_100"/>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SzPts val="1600"/>
              <a:buFont typeface="Source Sans Pro"/>
              <a:buChar char="•"/>
            </a:pPr>
            <a:r>
              <a:rPr lang="en">
                <a:latin typeface="Source Sans Pro"/>
                <a:ea typeface="Source Sans Pro"/>
                <a:cs typeface="Source Sans Pro"/>
                <a:sym typeface="Source Sans Pro"/>
              </a:rPr>
              <a:t>Ethical Considerations</a:t>
            </a:r>
            <a:endParaRPr>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1600"/>
              <a:buFont typeface="Source Sans Pro"/>
              <a:buChar char="•"/>
            </a:pPr>
            <a:r>
              <a:rPr b="1" lang="en">
                <a:latin typeface="Source Sans Pro"/>
                <a:ea typeface="Source Sans Pro"/>
                <a:cs typeface="Source Sans Pro"/>
                <a:sym typeface="Source Sans Pro"/>
              </a:rPr>
              <a:t>Are we being fair, accountable and transparent?</a:t>
            </a:r>
            <a:endParaRPr>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1600"/>
              <a:buFont typeface="Source Sans Pro"/>
              <a:buChar char="•"/>
            </a:pPr>
            <a:r>
              <a:rPr b="1" lang="en">
                <a:latin typeface="Source Sans Pro"/>
                <a:ea typeface="Source Sans Pro"/>
                <a:cs typeface="Source Sans Pro"/>
                <a:sym typeface="Source Sans Pro"/>
              </a:rPr>
              <a:t>Do they run the risk of harming anybody? If so, how?</a:t>
            </a:r>
            <a:endParaRPr>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1600"/>
              <a:buFont typeface="Source Sans Pro"/>
              <a:buChar char="•"/>
            </a:pPr>
            <a:r>
              <a:rPr b="1" lang="en">
                <a:latin typeface="Source Sans Pro"/>
                <a:ea typeface="Source Sans Pro"/>
                <a:cs typeface="Source Sans Pro"/>
                <a:sym typeface="Source Sans Pro"/>
              </a:rPr>
              <a:t>How can we prevent our findings from being misinterpreted?</a:t>
            </a:r>
            <a:endParaRPr>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1600"/>
              <a:buFont typeface="Source Sans Pro"/>
              <a:buChar char="•"/>
            </a:pPr>
            <a:r>
              <a:rPr b="1" lang="en">
                <a:latin typeface="Source Sans Pro"/>
                <a:ea typeface="Source Sans Pro"/>
                <a:cs typeface="Source Sans Pro"/>
                <a:sym typeface="Source Sans Pro"/>
              </a:rPr>
              <a:t>Are our findings reproducible?</a:t>
            </a:r>
            <a:endParaRPr>
              <a:latin typeface="Source Sans Pro"/>
              <a:ea typeface="Source Sans Pro"/>
              <a:cs typeface="Source Sans Pro"/>
              <a:sym typeface="Source Sans Pro"/>
            </a:endParaRPr>
          </a:p>
          <a:p>
            <a:pPr indent="-127000" lvl="0" marL="228600" rtl="0" algn="l">
              <a:lnSpc>
                <a:spcPct val="90000"/>
              </a:lnSpc>
              <a:spcBef>
                <a:spcPts val="1000"/>
              </a:spcBef>
              <a:spcAft>
                <a:spcPts val="0"/>
              </a:spcAft>
              <a:buSzPts val="1600"/>
              <a:buFont typeface="Arial"/>
              <a:buNone/>
            </a:pPr>
            <a:r>
              <a:t/>
            </a:r>
            <a:endParaRPr>
              <a:latin typeface="Source Sans Pro"/>
              <a:ea typeface="Source Sans Pro"/>
              <a:cs typeface="Source Sans Pro"/>
              <a:sym typeface="Source Sans Pro"/>
            </a:endParaRPr>
          </a:p>
        </p:txBody>
      </p:sp>
      <p:sp>
        <p:nvSpPr>
          <p:cNvPr id="321" name="Google Shape;321;g2059d7f5f9c_0_100"/>
          <p:cNvSpPr txBox="1"/>
          <p:nvPr>
            <p:ph type="title"/>
          </p:nvPr>
        </p:nvSpPr>
        <p:spPr>
          <a:xfrm>
            <a:off x="1155932" y="489204"/>
            <a:ext cx="5253660" cy="50750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SzPts val="2600"/>
              <a:buNone/>
            </a:pPr>
            <a:r>
              <a:rPr lang="en">
                <a:latin typeface="Roboto"/>
                <a:ea typeface="Roboto"/>
                <a:cs typeface="Roboto"/>
                <a:sym typeface="Roboto"/>
              </a:rPr>
              <a:t>5. Validation &amp; Ethics</a:t>
            </a:r>
            <a:endParaRPr>
              <a:latin typeface="Roboto"/>
              <a:ea typeface="Roboto"/>
              <a:cs typeface="Roboto"/>
              <a:sym typeface="Robo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8"/>
          <p:cNvSpPr txBox="1"/>
          <p:nvPr>
            <p:ph idx="1" type="body"/>
          </p:nvPr>
        </p:nvSpPr>
        <p:spPr>
          <a:xfrm>
            <a:off x="1155933" y="4863539"/>
            <a:ext cx="3416067" cy="230349"/>
          </a:xfrm>
          <a:prstGeom prst="rect">
            <a:avLst/>
          </a:prstGeom>
          <a:noFill/>
          <a:ln>
            <a:noFill/>
          </a:ln>
        </p:spPr>
        <p:txBody>
          <a:bodyPr anchorCtr="0" anchor="t" bIns="45700" lIns="91425" spcFirstLastPara="1" rIns="91425" wrap="square" tIns="45700">
            <a:noAutofit/>
          </a:bodyPr>
          <a:lstStyle/>
          <a:p>
            <a:pPr indent="0" lvl="0" marL="114300" rtl="0" algn="l">
              <a:lnSpc>
                <a:spcPct val="100000"/>
              </a:lnSpc>
              <a:spcBef>
                <a:spcPts val="0"/>
              </a:spcBef>
              <a:spcAft>
                <a:spcPts val="0"/>
              </a:spcAft>
              <a:buSzPts val="1000"/>
              <a:buNone/>
            </a:pPr>
            <a:r>
              <a:t/>
            </a:r>
            <a:endParaRPr/>
          </a:p>
        </p:txBody>
      </p:sp>
      <p:sp>
        <p:nvSpPr>
          <p:cNvPr id="327" name="Google Shape;327;p8"/>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SzPts val="1600"/>
              <a:buFont typeface="Source Sans Pro"/>
              <a:buChar char="•"/>
            </a:pPr>
            <a:r>
              <a:rPr lang="en">
                <a:latin typeface="Source Sans Pro"/>
                <a:ea typeface="Source Sans Pro"/>
                <a:cs typeface="Source Sans Pro"/>
                <a:sym typeface="Source Sans Pro"/>
              </a:rPr>
              <a:t>We are at the final stage of the lifecycle of data science</a:t>
            </a:r>
            <a:endParaRPr>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1600"/>
              <a:buFont typeface="Source Sans Pro"/>
              <a:buChar char="•"/>
            </a:pPr>
            <a:r>
              <a:rPr lang="en">
                <a:latin typeface="Source Sans Pro"/>
                <a:ea typeface="Source Sans Pro"/>
                <a:cs typeface="Source Sans Pro"/>
                <a:sym typeface="Source Sans Pro"/>
              </a:rPr>
              <a:t>If we are deploying a product, the model is exposed to real time data flowing into the system and outputs are being generated</a:t>
            </a:r>
            <a:endParaRPr>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1600"/>
              <a:buFont typeface="Source Sans Pro"/>
              <a:buChar char="•"/>
            </a:pPr>
            <a:r>
              <a:rPr lang="en">
                <a:latin typeface="Source Sans Pro"/>
                <a:ea typeface="Source Sans Pro"/>
                <a:cs typeface="Source Sans Pro"/>
                <a:sym typeface="Source Sans Pro"/>
              </a:rPr>
              <a:t>It is important to maintain and keep updating the model and the data</a:t>
            </a:r>
            <a:endParaRPr>
              <a:latin typeface="Source Sans Pro"/>
              <a:ea typeface="Source Sans Pro"/>
              <a:cs typeface="Source Sans Pro"/>
              <a:sym typeface="Source Sans Pro"/>
            </a:endParaRPr>
          </a:p>
          <a:p>
            <a:pPr indent="-127000" lvl="0" marL="228600" rtl="0" algn="l">
              <a:lnSpc>
                <a:spcPct val="90000"/>
              </a:lnSpc>
              <a:spcBef>
                <a:spcPts val="1000"/>
              </a:spcBef>
              <a:spcAft>
                <a:spcPts val="0"/>
              </a:spcAft>
              <a:buSzPts val="1600"/>
              <a:buFont typeface="Arial"/>
              <a:buNone/>
            </a:pPr>
            <a:r>
              <a:t/>
            </a:r>
            <a:endParaRPr>
              <a:latin typeface="Source Sans Pro"/>
              <a:ea typeface="Source Sans Pro"/>
              <a:cs typeface="Source Sans Pro"/>
              <a:sym typeface="Source Sans Pro"/>
            </a:endParaRPr>
          </a:p>
          <a:p>
            <a:pPr indent="-127000" lvl="0" marL="228600" rtl="0" algn="l">
              <a:lnSpc>
                <a:spcPct val="90000"/>
              </a:lnSpc>
              <a:spcBef>
                <a:spcPts val="1000"/>
              </a:spcBef>
              <a:spcAft>
                <a:spcPts val="0"/>
              </a:spcAft>
              <a:buSzPts val="1600"/>
              <a:buFont typeface="Arial"/>
              <a:buNone/>
            </a:pPr>
            <a:r>
              <a:t/>
            </a:r>
            <a:endParaRPr>
              <a:latin typeface="Source Sans Pro"/>
              <a:ea typeface="Source Sans Pro"/>
              <a:cs typeface="Source Sans Pro"/>
              <a:sym typeface="Source Sans Pro"/>
            </a:endParaRPr>
          </a:p>
        </p:txBody>
      </p:sp>
      <p:sp>
        <p:nvSpPr>
          <p:cNvPr id="328" name="Google Shape;328;p8"/>
          <p:cNvSpPr txBox="1"/>
          <p:nvPr>
            <p:ph type="title"/>
          </p:nvPr>
        </p:nvSpPr>
        <p:spPr>
          <a:xfrm>
            <a:off x="1155932" y="489204"/>
            <a:ext cx="5253660" cy="50750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SzPts val="2600"/>
              <a:buNone/>
            </a:pPr>
            <a:r>
              <a:rPr lang="en">
                <a:latin typeface="Roboto"/>
                <a:ea typeface="Roboto"/>
                <a:cs typeface="Roboto"/>
                <a:sym typeface="Roboto"/>
              </a:rPr>
              <a:t>6. Present, Deploy, and Monitor</a:t>
            </a:r>
            <a:endParaRPr>
              <a:latin typeface="Roboto"/>
              <a:ea typeface="Roboto"/>
              <a:cs typeface="Roboto"/>
              <a:sym typeface="Robo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g203777f4671_0_140"/>
          <p:cNvSpPr txBox="1"/>
          <p:nvPr>
            <p:ph type="title"/>
          </p:nvPr>
        </p:nvSpPr>
        <p:spPr>
          <a:xfrm>
            <a:off x="1945170" y="1997265"/>
            <a:ext cx="5253660" cy="1148970"/>
          </a:xfrm>
          <a:prstGeom prst="rect">
            <a:avLst/>
          </a:prstGeom>
          <a:noFill/>
          <a:ln>
            <a:noFill/>
          </a:ln>
        </p:spPr>
        <p:txBody>
          <a:bodyPr anchorCtr="0" anchor="ctr" bIns="91425" lIns="91425" spcFirstLastPara="1" rIns="91425" wrap="square" tIns="91425">
            <a:normAutofit fontScale="90000"/>
          </a:bodyPr>
          <a:lstStyle/>
          <a:p>
            <a:pPr indent="0" lvl="0" marL="0" rtl="0" algn="ctr">
              <a:lnSpc>
                <a:spcPct val="90000"/>
              </a:lnSpc>
              <a:spcBef>
                <a:spcPts val="0"/>
              </a:spcBef>
              <a:spcAft>
                <a:spcPts val="0"/>
              </a:spcAft>
              <a:buSzPct val="100000"/>
              <a:buNone/>
            </a:pPr>
            <a:r>
              <a:rPr lang="en">
                <a:latin typeface="Nunito"/>
                <a:ea typeface="Nunito"/>
                <a:cs typeface="Nunito"/>
                <a:sym typeface="Nunito"/>
              </a:rPr>
              <a:t>[04]</a:t>
            </a:r>
            <a:br>
              <a:rPr lang="en">
                <a:latin typeface="Nunito"/>
                <a:ea typeface="Nunito"/>
                <a:cs typeface="Nunito"/>
                <a:sym typeface="Nunito"/>
              </a:rPr>
            </a:br>
            <a:r>
              <a:rPr lang="en">
                <a:latin typeface="Nunito"/>
                <a:ea typeface="Nunito"/>
                <a:cs typeface="Nunito"/>
                <a:sym typeface="Nunito"/>
              </a:rPr>
              <a:t>Q&amp;A</a:t>
            </a:r>
            <a:endParaRPr>
              <a:latin typeface="Nunito"/>
              <a:ea typeface="Nunito"/>
              <a:cs typeface="Nunito"/>
              <a:sym typeface="Nuni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pic>
        <p:nvPicPr>
          <p:cNvPr id="338" name="Google Shape;338;p32"/>
          <p:cNvPicPr preferRelativeResize="0"/>
          <p:nvPr/>
        </p:nvPicPr>
        <p:blipFill rotWithShape="1">
          <a:blip r:embed="rId3">
            <a:alphaModFix/>
          </a:blip>
          <a:srcRect b="0" l="0" r="0" t="0"/>
          <a:stretch/>
        </p:blipFill>
        <p:spPr>
          <a:xfrm>
            <a:off x="0" y="0"/>
            <a:ext cx="9143997" cy="5143490"/>
          </a:xfrm>
          <a:prstGeom prst="rect">
            <a:avLst/>
          </a:prstGeom>
          <a:noFill/>
          <a:ln>
            <a:noFill/>
          </a:ln>
        </p:spPr>
      </p:pic>
      <p:sp>
        <p:nvSpPr>
          <p:cNvPr id="339" name="Google Shape;339;p32"/>
          <p:cNvSpPr/>
          <p:nvPr/>
        </p:nvSpPr>
        <p:spPr>
          <a:xfrm>
            <a:off x="-626700" y="166200"/>
            <a:ext cx="3776400" cy="48111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32"/>
          <p:cNvSpPr txBox="1"/>
          <p:nvPr/>
        </p:nvSpPr>
        <p:spPr>
          <a:xfrm>
            <a:off x="3247909" y="2143271"/>
            <a:ext cx="1936800" cy="1169700"/>
          </a:xfrm>
          <a:prstGeom prst="rect">
            <a:avLst/>
          </a:prstGeom>
          <a:noFill/>
          <a:ln>
            <a:noFill/>
          </a:ln>
        </p:spPr>
        <p:txBody>
          <a:bodyPr anchorCtr="0" anchor="t" bIns="91425" lIns="91425" spcFirstLastPara="1" rIns="91425" wrap="square" tIns="91425">
            <a:spAutoFit/>
          </a:bodyPr>
          <a:lstStyle/>
          <a:p>
            <a:pPr indent="0" lvl="0" marL="0" marR="0" rtl="0" algn="r">
              <a:lnSpc>
                <a:spcPct val="100000"/>
              </a:lnSpc>
              <a:spcBef>
                <a:spcPts val="0"/>
              </a:spcBef>
              <a:spcAft>
                <a:spcPts val="0"/>
              </a:spcAft>
              <a:buClr>
                <a:srgbClr val="000000"/>
              </a:buClr>
              <a:buSzPts val="6400"/>
              <a:buFont typeface="Arial"/>
              <a:buNone/>
            </a:pPr>
            <a:r>
              <a:rPr b="1" i="0" lang="en" sz="6400" u="none" cap="none" strike="noStrike">
                <a:solidFill>
                  <a:srgbClr val="171947"/>
                </a:solidFill>
                <a:latin typeface="Montserrat"/>
                <a:ea typeface="Montserrat"/>
                <a:cs typeface="Montserrat"/>
                <a:sym typeface="Montserrat"/>
              </a:rPr>
              <a:t>Th</a:t>
            </a:r>
            <a:endParaRPr b="1" i="0" sz="6400" u="none" cap="none" strike="noStrike">
              <a:solidFill>
                <a:srgbClr val="171947"/>
              </a:solidFill>
              <a:latin typeface="Montserrat"/>
              <a:ea typeface="Montserrat"/>
              <a:cs typeface="Montserrat"/>
              <a:sym typeface="Montserrat"/>
            </a:endParaRPr>
          </a:p>
        </p:txBody>
      </p:sp>
      <p:sp>
        <p:nvSpPr>
          <p:cNvPr id="341" name="Google Shape;341;p32"/>
          <p:cNvSpPr txBox="1"/>
          <p:nvPr/>
        </p:nvSpPr>
        <p:spPr>
          <a:xfrm>
            <a:off x="900707" y="1407821"/>
            <a:ext cx="1760100" cy="2772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Calibri"/>
                <a:ea typeface="Calibri"/>
                <a:cs typeface="Calibri"/>
                <a:sym typeface="Calibri"/>
              </a:rPr>
              <a:t>@DS3UCSD</a:t>
            </a:r>
            <a:endParaRPr b="0" i="0" sz="1200" u="none" cap="none" strike="noStrike">
              <a:solidFill>
                <a:schemeClr val="dk1"/>
              </a:solidFill>
              <a:latin typeface="Arial"/>
              <a:ea typeface="Arial"/>
              <a:cs typeface="Arial"/>
              <a:sym typeface="Arial"/>
            </a:endParaRPr>
          </a:p>
        </p:txBody>
      </p:sp>
      <p:sp>
        <p:nvSpPr>
          <p:cNvPr id="342" name="Google Shape;342;p32"/>
          <p:cNvSpPr txBox="1"/>
          <p:nvPr/>
        </p:nvSpPr>
        <p:spPr>
          <a:xfrm>
            <a:off x="908578" y="4406345"/>
            <a:ext cx="1760100" cy="2772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Calibri"/>
                <a:ea typeface="Calibri"/>
                <a:cs typeface="Calibri"/>
                <a:sym typeface="Calibri"/>
              </a:rPr>
              <a:t>ds3@ucsd.edu</a:t>
            </a:r>
            <a:endParaRPr b="0" i="0" sz="1200" u="none" cap="none" strike="noStrike">
              <a:solidFill>
                <a:schemeClr val="dk1"/>
              </a:solidFill>
              <a:latin typeface="Arial"/>
              <a:ea typeface="Arial"/>
              <a:cs typeface="Arial"/>
              <a:sym typeface="Arial"/>
            </a:endParaRPr>
          </a:p>
        </p:txBody>
      </p:sp>
      <p:pic>
        <p:nvPicPr>
          <p:cNvPr descr="A picture containing shape&#10;&#10;Description automatically generated" id="343" name="Google Shape;343;p32"/>
          <p:cNvPicPr preferRelativeResize="0"/>
          <p:nvPr/>
        </p:nvPicPr>
        <p:blipFill rotWithShape="1">
          <a:blip r:embed="rId4">
            <a:alphaModFix/>
          </a:blip>
          <a:srcRect b="0" l="0" r="0" t="0"/>
          <a:stretch/>
        </p:blipFill>
        <p:spPr>
          <a:xfrm>
            <a:off x="486415" y="2609383"/>
            <a:ext cx="340874" cy="341335"/>
          </a:xfrm>
          <a:prstGeom prst="rect">
            <a:avLst/>
          </a:prstGeom>
          <a:noFill/>
          <a:ln>
            <a:noFill/>
          </a:ln>
        </p:spPr>
      </p:pic>
      <p:sp>
        <p:nvSpPr>
          <p:cNvPr id="344" name="Google Shape;344;p32"/>
          <p:cNvSpPr txBox="1"/>
          <p:nvPr/>
        </p:nvSpPr>
        <p:spPr>
          <a:xfrm>
            <a:off x="900712" y="2641127"/>
            <a:ext cx="1760100" cy="2772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Calibri"/>
                <a:ea typeface="Calibri"/>
                <a:cs typeface="Calibri"/>
                <a:sym typeface="Calibri"/>
              </a:rPr>
              <a:t>@DS3.UCSD</a:t>
            </a:r>
            <a:endParaRPr b="0" i="0" sz="1200" u="none" cap="none" strike="noStrike">
              <a:solidFill>
                <a:schemeClr val="dk1"/>
              </a:solidFill>
              <a:latin typeface="Arial"/>
              <a:ea typeface="Arial"/>
              <a:cs typeface="Arial"/>
              <a:sym typeface="Arial"/>
            </a:endParaRPr>
          </a:p>
        </p:txBody>
      </p:sp>
      <p:pic>
        <p:nvPicPr>
          <p:cNvPr descr="A picture containing shape&#10;&#10;Description automatically generated" id="345" name="Google Shape;345;p32"/>
          <p:cNvPicPr preferRelativeResize="0"/>
          <p:nvPr/>
        </p:nvPicPr>
        <p:blipFill rotWithShape="1">
          <a:blip r:embed="rId5">
            <a:alphaModFix/>
          </a:blip>
          <a:srcRect b="0" l="0" r="0" t="0"/>
          <a:stretch/>
        </p:blipFill>
        <p:spPr>
          <a:xfrm>
            <a:off x="486415" y="1361637"/>
            <a:ext cx="340874" cy="341335"/>
          </a:xfrm>
          <a:prstGeom prst="rect">
            <a:avLst/>
          </a:prstGeom>
          <a:noFill/>
          <a:ln>
            <a:noFill/>
          </a:ln>
        </p:spPr>
      </p:pic>
      <p:pic>
        <p:nvPicPr>
          <p:cNvPr descr="A picture containing shape&#10;&#10;Description automatically generated" id="346" name="Google Shape;346;p32"/>
          <p:cNvPicPr preferRelativeResize="0"/>
          <p:nvPr/>
        </p:nvPicPr>
        <p:blipFill rotWithShape="1">
          <a:blip r:embed="rId6">
            <a:alphaModFix/>
          </a:blip>
          <a:srcRect b="0" l="0" r="0" t="0"/>
          <a:stretch/>
        </p:blipFill>
        <p:spPr>
          <a:xfrm>
            <a:off x="480777" y="1985509"/>
            <a:ext cx="340874" cy="341335"/>
          </a:xfrm>
          <a:prstGeom prst="rect">
            <a:avLst/>
          </a:prstGeom>
          <a:noFill/>
          <a:ln>
            <a:noFill/>
          </a:ln>
        </p:spPr>
      </p:pic>
      <p:sp>
        <p:nvSpPr>
          <p:cNvPr id="347" name="Google Shape;347;p32"/>
          <p:cNvSpPr txBox="1"/>
          <p:nvPr/>
        </p:nvSpPr>
        <p:spPr>
          <a:xfrm>
            <a:off x="895067" y="2024484"/>
            <a:ext cx="1714500" cy="2772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Calibri"/>
                <a:ea typeface="Calibri"/>
                <a:cs typeface="Calibri"/>
                <a:sym typeface="Calibri"/>
              </a:rPr>
              <a:t>@DS3UCSD</a:t>
            </a:r>
            <a:endParaRPr b="0" i="0" sz="1200" u="none" cap="none" strike="noStrike">
              <a:solidFill>
                <a:schemeClr val="dk1"/>
              </a:solidFill>
              <a:latin typeface="Arial"/>
              <a:ea typeface="Arial"/>
              <a:cs typeface="Arial"/>
              <a:sym typeface="Arial"/>
            </a:endParaRPr>
          </a:p>
        </p:txBody>
      </p:sp>
      <p:pic>
        <p:nvPicPr>
          <p:cNvPr id="348" name="Google Shape;348;p32"/>
          <p:cNvPicPr preferRelativeResize="0"/>
          <p:nvPr/>
        </p:nvPicPr>
        <p:blipFill rotWithShape="1">
          <a:blip r:embed="rId7">
            <a:alphaModFix/>
          </a:blip>
          <a:srcRect b="0" l="0" r="0" t="0"/>
          <a:stretch/>
        </p:blipFill>
        <p:spPr>
          <a:xfrm>
            <a:off x="486412" y="3185535"/>
            <a:ext cx="340861" cy="340863"/>
          </a:xfrm>
          <a:prstGeom prst="rect">
            <a:avLst/>
          </a:prstGeom>
          <a:noFill/>
          <a:ln>
            <a:noFill/>
          </a:ln>
        </p:spPr>
      </p:pic>
      <p:sp>
        <p:nvSpPr>
          <p:cNvPr id="349" name="Google Shape;349;p32"/>
          <p:cNvSpPr txBox="1"/>
          <p:nvPr/>
        </p:nvSpPr>
        <p:spPr>
          <a:xfrm>
            <a:off x="900700" y="3137575"/>
            <a:ext cx="1434600" cy="2772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Calibri"/>
                <a:ea typeface="Calibri"/>
                <a:cs typeface="Calibri"/>
                <a:sym typeface="Calibri"/>
              </a:rPr>
              <a:t>https://tinyurl.com/discordds3</a:t>
            </a:r>
            <a:endParaRPr b="0" i="0" sz="1200" u="none" cap="none" strike="noStrike">
              <a:solidFill>
                <a:schemeClr val="dk1"/>
              </a:solidFill>
              <a:latin typeface="Calibri"/>
              <a:ea typeface="Calibri"/>
              <a:cs typeface="Calibri"/>
              <a:sym typeface="Calibri"/>
            </a:endParaRPr>
          </a:p>
        </p:txBody>
      </p:sp>
      <p:pic>
        <p:nvPicPr>
          <p:cNvPr id="350" name="Google Shape;350;p32"/>
          <p:cNvPicPr preferRelativeResize="0"/>
          <p:nvPr/>
        </p:nvPicPr>
        <p:blipFill rotWithShape="1">
          <a:blip r:embed="rId8">
            <a:alphaModFix/>
          </a:blip>
          <a:srcRect b="0" l="0" r="0" t="0"/>
          <a:stretch/>
        </p:blipFill>
        <p:spPr>
          <a:xfrm>
            <a:off x="477885" y="3761200"/>
            <a:ext cx="352439" cy="352439"/>
          </a:xfrm>
          <a:prstGeom prst="rect">
            <a:avLst/>
          </a:prstGeom>
          <a:noFill/>
          <a:ln>
            <a:noFill/>
          </a:ln>
        </p:spPr>
      </p:pic>
      <p:sp>
        <p:nvSpPr>
          <p:cNvPr id="351" name="Google Shape;351;p32"/>
          <p:cNvSpPr txBox="1"/>
          <p:nvPr/>
        </p:nvSpPr>
        <p:spPr>
          <a:xfrm>
            <a:off x="897965" y="3816199"/>
            <a:ext cx="1714500" cy="2772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Calibri"/>
                <a:ea typeface="Calibri"/>
                <a:cs typeface="Calibri"/>
                <a:sym typeface="Calibri"/>
              </a:rPr>
              <a:t>ds3.ucsd.edu</a:t>
            </a:r>
            <a:endParaRPr b="0" i="0" sz="1200" u="none" cap="none" strike="noStrike">
              <a:solidFill>
                <a:schemeClr val="dk1"/>
              </a:solidFill>
              <a:latin typeface="Arial"/>
              <a:ea typeface="Arial"/>
              <a:cs typeface="Arial"/>
              <a:sym typeface="Arial"/>
            </a:endParaRPr>
          </a:p>
        </p:txBody>
      </p:sp>
      <p:pic>
        <p:nvPicPr>
          <p:cNvPr id="352" name="Google Shape;352;p32"/>
          <p:cNvPicPr preferRelativeResize="0"/>
          <p:nvPr/>
        </p:nvPicPr>
        <p:blipFill rotWithShape="1">
          <a:blip r:embed="rId9">
            <a:alphaModFix/>
          </a:blip>
          <a:srcRect b="0" l="0" r="0" t="0"/>
          <a:stretch/>
        </p:blipFill>
        <p:spPr>
          <a:xfrm>
            <a:off x="480637" y="4348462"/>
            <a:ext cx="352440" cy="352435"/>
          </a:xfrm>
          <a:prstGeom prst="rect">
            <a:avLst/>
          </a:prstGeom>
          <a:noFill/>
          <a:ln>
            <a:noFill/>
          </a:ln>
        </p:spPr>
      </p:pic>
      <p:sp>
        <p:nvSpPr>
          <p:cNvPr id="353" name="Google Shape;353;p32"/>
          <p:cNvSpPr txBox="1"/>
          <p:nvPr>
            <p:ph type="title"/>
          </p:nvPr>
        </p:nvSpPr>
        <p:spPr>
          <a:xfrm>
            <a:off x="0" y="333375"/>
            <a:ext cx="2428875" cy="995363"/>
          </a:xfrm>
          <a:prstGeom prst="rect">
            <a:avLst/>
          </a:prstGeom>
          <a:noFill/>
          <a:ln>
            <a:noFill/>
          </a:ln>
        </p:spPr>
        <p:txBody>
          <a:bodyPr anchorCtr="0" anchor="ctr" bIns="34275" lIns="68575" spcFirstLastPara="1" rIns="68575" wrap="square" tIns="34275">
            <a:normAutofit/>
          </a:bodyPr>
          <a:lstStyle/>
          <a:p>
            <a:pPr indent="0" lvl="0" marL="0" marR="0" rtl="0" algn="ctr">
              <a:lnSpc>
                <a:spcPct val="90000"/>
              </a:lnSpc>
              <a:spcBef>
                <a:spcPts val="0"/>
              </a:spcBef>
              <a:spcAft>
                <a:spcPts val="0"/>
              </a:spcAft>
              <a:buClr>
                <a:srgbClr val="FFFFFF"/>
              </a:buClr>
              <a:buSzPts val="4500"/>
              <a:buFont typeface="Calibri"/>
              <a:buNone/>
            </a:pPr>
            <a:r>
              <a:rPr b="1" i="0" lang="en" sz="2100" u="none" cap="none" strike="noStrike">
                <a:solidFill>
                  <a:srgbClr val="000000"/>
                </a:solidFill>
                <a:latin typeface="Source Sans Pro"/>
                <a:ea typeface="Source Sans Pro"/>
                <a:cs typeface="Source Sans Pro"/>
                <a:sym typeface="Source Sans Pro"/>
              </a:rPr>
              <a:t>Find us on social media!</a:t>
            </a:r>
            <a:endParaRPr b="0" i="0" sz="2100" u="none" cap="none" strike="noStrike">
              <a:solidFill>
                <a:srgbClr val="000000"/>
              </a:solidFill>
              <a:latin typeface="Source Sans Pro"/>
              <a:ea typeface="Source Sans Pro"/>
              <a:cs typeface="Source Sans Pro"/>
              <a:sym typeface="Source Sans Pro"/>
            </a:endParaRPr>
          </a:p>
        </p:txBody>
      </p:sp>
      <p:sp>
        <p:nvSpPr>
          <p:cNvPr id="354" name="Google Shape;354;p32"/>
          <p:cNvSpPr txBox="1"/>
          <p:nvPr/>
        </p:nvSpPr>
        <p:spPr>
          <a:xfrm>
            <a:off x="3434100" y="2084151"/>
            <a:ext cx="5426100" cy="1169700"/>
          </a:xfrm>
          <a:prstGeom prst="rect">
            <a:avLst/>
          </a:prstGeom>
          <a:noFill/>
          <a:ln>
            <a:noFill/>
          </a:ln>
        </p:spPr>
        <p:txBody>
          <a:bodyPr anchorCtr="0" anchor="t" bIns="91425" lIns="91425" spcFirstLastPara="1" rIns="91425" wrap="square" tIns="91425">
            <a:spAutoFit/>
          </a:bodyPr>
          <a:lstStyle/>
          <a:p>
            <a:pPr indent="0" lvl="0" marL="0" marR="0" rtl="0" algn="r">
              <a:lnSpc>
                <a:spcPct val="100000"/>
              </a:lnSpc>
              <a:spcBef>
                <a:spcPts val="0"/>
              </a:spcBef>
              <a:spcAft>
                <a:spcPts val="0"/>
              </a:spcAft>
              <a:buClr>
                <a:srgbClr val="000000"/>
              </a:buClr>
              <a:buSzPts val="6400"/>
              <a:buFont typeface="Arial"/>
              <a:buNone/>
            </a:pPr>
            <a:r>
              <a:rPr b="1" i="0" lang="en" sz="6400" u="none" cap="none" strike="noStrike">
                <a:solidFill>
                  <a:schemeClr val="lt1"/>
                </a:solidFill>
                <a:latin typeface="Montserrat"/>
                <a:ea typeface="Montserrat"/>
                <a:cs typeface="Montserrat"/>
                <a:sym typeface="Montserrat"/>
              </a:rPr>
              <a:t>Thank you!</a:t>
            </a:r>
            <a:endParaRPr b="1" i="0" sz="6400" u="none" cap="none" strike="noStrike">
              <a:solidFill>
                <a:schemeClr val="lt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4"/>
          <p:cNvSpPr txBox="1"/>
          <p:nvPr>
            <p:ph type="title"/>
          </p:nvPr>
        </p:nvSpPr>
        <p:spPr>
          <a:xfrm>
            <a:off x="1945170" y="1997265"/>
            <a:ext cx="5253660" cy="1148970"/>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SzPts val="4400"/>
              <a:buNone/>
            </a:pPr>
            <a:r>
              <a:rPr lang="en">
                <a:solidFill>
                  <a:srgbClr val="37437B"/>
                </a:solidFill>
                <a:latin typeface="Nunito"/>
                <a:ea typeface="Nunito"/>
                <a:cs typeface="Nunito"/>
                <a:sym typeface="Nunito"/>
              </a:rPr>
              <a:t>[01]</a:t>
            </a:r>
            <a:br>
              <a:rPr lang="en">
                <a:solidFill>
                  <a:srgbClr val="37437B"/>
                </a:solidFill>
                <a:latin typeface="Nunito"/>
                <a:ea typeface="Nunito"/>
                <a:cs typeface="Nunito"/>
                <a:sym typeface="Nunito"/>
              </a:rPr>
            </a:br>
            <a:r>
              <a:rPr lang="en">
                <a:solidFill>
                  <a:srgbClr val="37437B"/>
                </a:solidFill>
                <a:latin typeface="Nunito"/>
                <a:ea typeface="Nunito"/>
                <a:cs typeface="Nunito"/>
                <a:sym typeface="Nunito"/>
              </a:rPr>
              <a:t>Background</a:t>
            </a:r>
            <a:endParaRPr>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3"/>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50" name="Google Shape;150;p3"/>
          <p:cNvPicPr preferRelativeResize="0"/>
          <p:nvPr/>
        </p:nvPicPr>
        <p:blipFill rotWithShape="1">
          <a:blip r:embed="rId3">
            <a:alphaModFix/>
          </a:blip>
          <a:srcRect b="0" l="0" r="0" t="0"/>
          <a:stretch/>
        </p:blipFill>
        <p:spPr>
          <a:xfrm>
            <a:off x="7499941" y="143575"/>
            <a:ext cx="1470049" cy="854750"/>
          </a:xfrm>
          <a:prstGeom prst="rect">
            <a:avLst/>
          </a:prstGeom>
          <a:noFill/>
          <a:ln>
            <a:noFill/>
          </a:ln>
        </p:spPr>
      </p:pic>
      <p:sp>
        <p:nvSpPr>
          <p:cNvPr id="151" name="Google Shape;151;p3"/>
          <p:cNvSpPr txBox="1"/>
          <p:nvPr>
            <p:ph idx="1" type="body"/>
          </p:nvPr>
        </p:nvSpPr>
        <p:spPr>
          <a:xfrm>
            <a:off x="1155933" y="4863539"/>
            <a:ext cx="5817891" cy="279961"/>
          </a:xfrm>
          <a:prstGeom prst="rect">
            <a:avLst/>
          </a:prstGeom>
          <a:noFill/>
          <a:ln>
            <a:noFill/>
          </a:ln>
        </p:spPr>
        <p:txBody>
          <a:bodyPr anchorCtr="0" anchor="t" bIns="45700" lIns="91425" spcFirstLastPara="1" rIns="91425" wrap="square" tIns="45700">
            <a:noAutofit/>
          </a:bodyPr>
          <a:lstStyle/>
          <a:p>
            <a:pPr indent="0" lvl="0" marL="114300" rtl="0" algn="l">
              <a:lnSpc>
                <a:spcPct val="100000"/>
              </a:lnSpc>
              <a:spcBef>
                <a:spcPts val="0"/>
              </a:spcBef>
              <a:spcAft>
                <a:spcPts val="0"/>
              </a:spcAft>
              <a:buSzPts val="1000"/>
              <a:buNone/>
            </a:pPr>
            <a:r>
              <a:rPr lang="en"/>
              <a:t>Source: </a:t>
            </a:r>
            <a:r>
              <a:rPr lang="en" sz="1100" u="sng">
                <a:solidFill>
                  <a:schemeClr val="hlink"/>
                </a:solidFill>
                <a:hlinkClick r:id="rId4"/>
              </a:rPr>
              <a:t>What Is Data Science? 5 Applications in Business</a:t>
            </a:r>
            <a:endParaRPr/>
          </a:p>
        </p:txBody>
      </p:sp>
      <p:sp>
        <p:nvSpPr>
          <p:cNvPr id="152" name="Google Shape;152;p3"/>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SzPts val="2000"/>
              <a:buFont typeface="Source Sans Pro"/>
              <a:buChar char="•"/>
            </a:pPr>
            <a:r>
              <a:rPr lang="en" sz="2000">
                <a:latin typeface="Source Sans Pro"/>
                <a:ea typeface="Source Sans Pro"/>
                <a:cs typeface="Source Sans Pro"/>
                <a:sym typeface="Source Sans Pro"/>
              </a:rPr>
              <a:t>A practical application of technical skills &amp; domain knowledge</a:t>
            </a:r>
            <a:endParaRPr>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2000"/>
              <a:buFont typeface="Source Sans Pro"/>
              <a:buChar char="•"/>
            </a:pPr>
            <a:r>
              <a:rPr lang="en" sz="2000">
                <a:latin typeface="Source Sans Pro"/>
                <a:ea typeface="Source Sans Pro"/>
                <a:cs typeface="Source Sans Pro"/>
                <a:sym typeface="Source Sans Pro"/>
              </a:rPr>
              <a:t>Makes use of data to extract actionable insights and solve real-world problems </a:t>
            </a:r>
            <a:endParaRPr>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2000"/>
              <a:buFont typeface="Source Sans Pro"/>
              <a:buChar char="•"/>
            </a:pPr>
            <a:r>
              <a:rPr lang="en" sz="2000">
                <a:latin typeface="Source Sans Pro"/>
                <a:ea typeface="Source Sans Pro"/>
                <a:cs typeface="Source Sans Pro"/>
                <a:sym typeface="Source Sans Pro"/>
              </a:rPr>
              <a:t>Combines principles and practices from a variety of fields</a:t>
            </a:r>
            <a:endParaRPr>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2000"/>
              <a:buFont typeface="Source Sans Pro"/>
              <a:buChar char="•"/>
            </a:pPr>
            <a:r>
              <a:rPr lang="en" sz="2000">
                <a:latin typeface="Source Sans Pro"/>
                <a:ea typeface="Source Sans Pro"/>
                <a:cs typeface="Source Sans Pro"/>
                <a:sym typeface="Source Sans Pro"/>
              </a:rPr>
              <a:t>Common applications of data science in business include…</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2000"/>
              <a:buFont typeface="Source Sans Pro"/>
              <a:buChar char="•"/>
            </a:pPr>
            <a:r>
              <a:rPr lang="en" sz="2000">
                <a:latin typeface="Source Sans Pro"/>
                <a:ea typeface="Source Sans Pro"/>
                <a:cs typeface="Source Sans Pro"/>
                <a:sym typeface="Source Sans Pro"/>
              </a:rPr>
              <a:t>Quantifying Performance</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2000"/>
              <a:buFont typeface="Source Sans Pro"/>
              <a:buChar char="•"/>
            </a:pPr>
            <a:r>
              <a:rPr lang="en" sz="2000">
                <a:latin typeface="Source Sans Pro"/>
                <a:ea typeface="Source Sans Pro"/>
                <a:cs typeface="Source Sans Pro"/>
                <a:sym typeface="Source Sans Pro"/>
              </a:rPr>
              <a:t>Detecting Anomalies</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2000"/>
              <a:buFont typeface="Source Sans Pro"/>
              <a:buChar char="•"/>
            </a:pPr>
            <a:r>
              <a:rPr lang="en" sz="2000">
                <a:latin typeface="Source Sans Pro"/>
                <a:ea typeface="Source Sans Pro"/>
                <a:cs typeface="Source Sans Pro"/>
                <a:sym typeface="Source Sans Pro"/>
              </a:rPr>
              <a:t>Streamlining Operations</a:t>
            </a:r>
            <a:endParaRPr>
              <a:latin typeface="Source Sans Pro"/>
              <a:ea typeface="Source Sans Pro"/>
              <a:cs typeface="Source Sans Pro"/>
              <a:sym typeface="Source Sans Pro"/>
            </a:endParaRPr>
          </a:p>
          <a:p>
            <a:pPr indent="-228600" lvl="1" marL="685800" rtl="0" algn="l">
              <a:lnSpc>
                <a:spcPct val="90000"/>
              </a:lnSpc>
              <a:spcBef>
                <a:spcPts val="500"/>
              </a:spcBef>
              <a:spcAft>
                <a:spcPts val="0"/>
              </a:spcAft>
              <a:buSzPts val="2000"/>
              <a:buFont typeface="Source Sans Pro"/>
              <a:buChar char="•"/>
            </a:pPr>
            <a:r>
              <a:rPr lang="en" sz="2000">
                <a:latin typeface="Source Sans Pro"/>
                <a:ea typeface="Source Sans Pro"/>
                <a:cs typeface="Source Sans Pro"/>
                <a:sym typeface="Source Sans Pro"/>
              </a:rPr>
              <a:t>Informing </a:t>
            </a:r>
            <a:r>
              <a:rPr lang="en" sz="2000">
                <a:latin typeface="Source Sans Pro"/>
                <a:ea typeface="Source Sans Pro"/>
                <a:cs typeface="Source Sans Pro"/>
                <a:sym typeface="Source Sans Pro"/>
              </a:rPr>
              <a:t>Next steps </a:t>
            </a:r>
            <a:endParaRPr>
              <a:latin typeface="Source Sans Pro"/>
              <a:ea typeface="Source Sans Pro"/>
              <a:cs typeface="Source Sans Pro"/>
              <a:sym typeface="Source Sans Pro"/>
            </a:endParaRPr>
          </a:p>
        </p:txBody>
      </p:sp>
      <p:sp>
        <p:nvSpPr>
          <p:cNvPr id="153" name="Google Shape;153;p3"/>
          <p:cNvSpPr txBox="1"/>
          <p:nvPr>
            <p:ph type="title"/>
          </p:nvPr>
        </p:nvSpPr>
        <p:spPr>
          <a:xfrm>
            <a:off x="1155932" y="489204"/>
            <a:ext cx="5253660" cy="50750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SzPts val="2600"/>
              <a:buNone/>
            </a:pPr>
            <a:r>
              <a:rPr lang="en">
                <a:solidFill>
                  <a:srgbClr val="000C33"/>
                </a:solidFill>
                <a:latin typeface="Roboto"/>
                <a:ea typeface="Roboto"/>
                <a:cs typeface="Roboto"/>
                <a:sym typeface="Roboto"/>
              </a:rPr>
              <a:t>What is a Data Science Project?</a:t>
            </a:r>
            <a:endParaRPr>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6"/>
          <p:cNvSpPr txBox="1"/>
          <p:nvPr>
            <p:ph idx="1" type="body"/>
          </p:nvPr>
        </p:nvSpPr>
        <p:spPr>
          <a:xfrm>
            <a:off x="1164375" y="4764700"/>
            <a:ext cx="6344100" cy="378900"/>
          </a:xfrm>
          <a:prstGeom prst="rect">
            <a:avLst/>
          </a:prstGeom>
          <a:noFill/>
          <a:ln>
            <a:noFill/>
          </a:ln>
        </p:spPr>
        <p:txBody>
          <a:bodyPr anchorCtr="0" anchor="t" bIns="45700" lIns="91425" spcFirstLastPara="1" rIns="91425" wrap="square" tIns="45700">
            <a:noAutofit/>
          </a:bodyPr>
          <a:lstStyle/>
          <a:p>
            <a:pPr indent="0" lvl="0" marL="114300" rtl="0" algn="l">
              <a:lnSpc>
                <a:spcPct val="100000"/>
              </a:lnSpc>
              <a:spcBef>
                <a:spcPts val="0"/>
              </a:spcBef>
              <a:spcAft>
                <a:spcPts val="0"/>
              </a:spcAft>
              <a:buSzPts val="1000"/>
              <a:buNone/>
            </a:pPr>
            <a:r>
              <a:rPr lang="en"/>
              <a:t>Source: </a:t>
            </a:r>
            <a:r>
              <a:rPr lang="en" sz="1100" u="sng">
                <a:solidFill>
                  <a:schemeClr val="hlink"/>
                </a:solidFill>
                <a:hlinkClick r:id="rId3"/>
              </a:rPr>
              <a:t>What makes Data Science different? A discussion involving Statistics2.0 and Computational Sciences</a:t>
            </a:r>
            <a:endParaRPr/>
          </a:p>
        </p:txBody>
      </p:sp>
      <p:sp>
        <p:nvSpPr>
          <p:cNvPr id="159" name="Google Shape;159;p6"/>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SzPts val="2000"/>
              <a:buFont typeface="Source Sans Pro"/>
              <a:buChar char="•"/>
            </a:pPr>
            <a:r>
              <a:rPr lang="en" sz="2000">
                <a:latin typeface="Source Sans Pro"/>
                <a:ea typeface="Source Sans Pro"/>
                <a:cs typeface="Source Sans Pro"/>
                <a:sym typeface="Source Sans Pro"/>
              </a:rPr>
              <a:t>“Data Science enhances the traditional and more conservative world of Statistics with advanced algorithms to enable us to make sense out of soaring amounts of data”</a:t>
            </a:r>
            <a:endParaRPr sz="2000">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2000"/>
              <a:buFont typeface="Source Sans Pro"/>
              <a:buChar char="•"/>
            </a:pPr>
            <a:r>
              <a:rPr lang="en" sz="2000">
                <a:latin typeface="Source Sans Pro"/>
                <a:ea typeface="Source Sans Pro"/>
                <a:cs typeface="Source Sans Pro"/>
                <a:sym typeface="Source Sans Pro"/>
              </a:rPr>
              <a:t>Data science combines math and statistics, specialized programming, advanced analytics, artificial intelligence (AI), and machine learning with specific subject matter expertise to uncover actionable insights hidden in an organization’s data. These insights can be used to guide decision making and strategic planning.</a:t>
            </a:r>
            <a:endParaRPr sz="2000">
              <a:latin typeface="Source Sans Pro"/>
              <a:ea typeface="Source Sans Pro"/>
              <a:cs typeface="Source Sans Pro"/>
              <a:sym typeface="Source Sans Pro"/>
            </a:endParaRPr>
          </a:p>
          <a:p>
            <a:pPr indent="-101600" lvl="0" marL="228600" rtl="0" algn="l">
              <a:lnSpc>
                <a:spcPct val="90000"/>
              </a:lnSpc>
              <a:spcBef>
                <a:spcPts val="1000"/>
              </a:spcBef>
              <a:spcAft>
                <a:spcPts val="0"/>
              </a:spcAft>
              <a:buSzPts val="2000"/>
              <a:buFont typeface="Arial"/>
              <a:buNone/>
            </a:pPr>
            <a:r>
              <a:t/>
            </a:r>
            <a:endParaRPr sz="2000">
              <a:latin typeface="Source Sans Pro"/>
              <a:ea typeface="Source Sans Pro"/>
              <a:cs typeface="Source Sans Pro"/>
              <a:sym typeface="Source Sans Pro"/>
            </a:endParaRPr>
          </a:p>
        </p:txBody>
      </p:sp>
      <p:sp>
        <p:nvSpPr>
          <p:cNvPr id="160" name="Google Shape;160;p6"/>
          <p:cNvSpPr txBox="1"/>
          <p:nvPr>
            <p:ph type="title"/>
          </p:nvPr>
        </p:nvSpPr>
        <p:spPr>
          <a:xfrm>
            <a:off x="1155932" y="489204"/>
            <a:ext cx="5976388" cy="50750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SzPts val="2600"/>
              <a:buNone/>
            </a:pPr>
            <a:r>
              <a:rPr lang="en">
                <a:solidFill>
                  <a:srgbClr val="000C33"/>
                </a:solidFill>
                <a:latin typeface="Roboto"/>
                <a:ea typeface="Roboto"/>
                <a:cs typeface="Roboto"/>
                <a:sym typeface="Roboto"/>
              </a:rPr>
              <a:t>What Sets Data Science Apart?</a:t>
            </a:r>
            <a:endParaRPr>
              <a:latin typeface="Roboto"/>
              <a:ea typeface="Roboto"/>
              <a:cs typeface="Roboto"/>
              <a:sym typeface="Roboto"/>
            </a:endParaRPr>
          </a:p>
        </p:txBody>
      </p:sp>
      <p:sp>
        <p:nvSpPr>
          <p:cNvPr id="161" name="Google Shape;161;p6"/>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62" name="Google Shape;162;p6"/>
          <p:cNvPicPr preferRelativeResize="0"/>
          <p:nvPr/>
        </p:nvPicPr>
        <p:blipFill rotWithShape="1">
          <a:blip r:embed="rId4">
            <a:alphaModFix/>
          </a:blip>
          <a:srcRect b="0" l="0" r="0" t="0"/>
          <a:stretch/>
        </p:blipFill>
        <p:spPr>
          <a:xfrm>
            <a:off x="7499941" y="143575"/>
            <a:ext cx="1470049" cy="8547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7"/>
          <p:cNvSpPr txBox="1"/>
          <p:nvPr>
            <p:ph idx="1" type="body"/>
          </p:nvPr>
        </p:nvSpPr>
        <p:spPr>
          <a:xfrm>
            <a:off x="1155918" y="4863550"/>
            <a:ext cx="6405300" cy="230400"/>
          </a:xfrm>
          <a:prstGeom prst="rect">
            <a:avLst/>
          </a:prstGeom>
          <a:noFill/>
          <a:ln>
            <a:noFill/>
          </a:ln>
        </p:spPr>
        <p:txBody>
          <a:bodyPr anchorCtr="0" anchor="t" bIns="45700" lIns="91425" spcFirstLastPara="1" rIns="91425" wrap="square" tIns="45700">
            <a:noAutofit/>
          </a:bodyPr>
          <a:lstStyle/>
          <a:p>
            <a:pPr indent="0" lvl="0" marL="114300" rtl="0" algn="l">
              <a:lnSpc>
                <a:spcPct val="100000"/>
              </a:lnSpc>
              <a:spcBef>
                <a:spcPts val="0"/>
              </a:spcBef>
              <a:spcAft>
                <a:spcPts val="0"/>
              </a:spcAft>
              <a:buSzPts val="1000"/>
              <a:buNone/>
            </a:pPr>
            <a:r>
              <a:rPr lang="en"/>
              <a:t>Source: </a:t>
            </a:r>
            <a:r>
              <a:rPr lang="en" sz="1100" u="sng">
                <a:solidFill>
                  <a:schemeClr val="hlink"/>
                </a:solidFill>
                <a:hlinkClick r:id="rId3"/>
              </a:rPr>
              <a:t>What Is Data Science Life Cycle? Steps Explained</a:t>
            </a:r>
            <a:endParaRPr sz="900"/>
          </a:p>
        </p:txBody>
      </p:sp>
      <p:sp>
        <p:nvSpPr>
          <p:cNvPr id="168" name="Google Shape;168;p7"/>
          <p:cNvSpPr txBox="1"/>
          <p:nvPr>
            <p:ph idx="2" type="body"/>
          </p:nvPr>
        </p:nvSpPr>
        <p:spPr>
          <a:xfrm>
            <a:off x="1164364" y="1088625"/>
            <a:ext cx="7674900" cy="331200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SzPts val="2000"/>
              <a:buFont typeface="Source Sans Pro"/>
              <a:buChar char="•"/>
            </a:pPr>
            <a:r>
              <a:rPr lang="en" sz="2000">
                <a:latin typeface="Source Sans Pro"/>
                <a:ea typeface="Source Sans Pro"/>
                <a:cs typeface="Source Sans Pro"/>
                <a:sym typeface="Source Sans Pro"/>
              </a:rPr>
              <a:t>All data science projects are not built the same, so their life cycle varies as well. Still, we can picture a general lifecycle that includes some of the most common data science steps.</a:t>
            </a:r>
            <a:endParaRPr sz="2000">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2000"/>
              <a:buFont typeface="Source Sans Pro"/>
              <a:buChar char="•"/>
            </a:pPr>
            <a:r>
              <a:rPr lang="en" sz="2000">
                <a:latin typeface="Source Sans Pro"/>
                <a:ea typeface="Source Sans Pro"/>
                <a:cs typeface="Source Sans Pro"/>
                <a:sym typeface="Source Sans Pro"/>
              </a:rPr>
              <a:t>The term “lifecycle” refers to the iterative steps taken to build, deliver and maintain any data science product</a:t>
            </a:r>
            <a:endParaRPr sz="2000">
              <a:latin typeface="Source Sans Pro"/>
              <a:ea typeface="Source Sans Pro"/>
              <a:cs typeface="Source Sans Pro"/>
              <a:sym typeface="Source Sans Pro"/>
            </a:endParaRPr>
          </a:p>
          <a:p>
            <a:pPr indent="-228600" lvl="0" marL="228600" rtl="0" algn="l">
              <a:lnSpc>
                <a:spcPct val="90000"/>
              </a:lnSpc>
              <a:spcBef>
                <a:spcPts val="1000"/>
              </a:spcBef>
              <a:spcAft>
                <a:spcPts val="0"/>
              </a:spcAft>
              <a:buSzPts val="2000"/>
              <a:buFont typeface="Source Sans Pro"/>
              <a:buChar char="•"/>
            </a:pPr>
            <a:r>
              <a:rPr lang="en" sz="2000">
                <a:latin typeface="Source Sans Pro"/>
                <a:ea typeface="Source Sans Pro"/>
                <a:cs typeface="Source Sans Pro"/>
                <a:sym typeface="Source Sans Pro"/>
              </a:rPr>
              <a:t>The work is never truly finished</a:t>
            </a:r>
            <a:r>
              <a:rPr lang="en" sz="2000">
                <a:latin typeface="Source Sans Pro"/>
                <a:ea typeface="Source Sans Pro"/>
                <a:cs typeface="Source Sans Pro"/>
                <a:sym typeface="Source Sans Pro"/>
              </a:rPr>
              <a:t> – there is always something to refine!</a:t>
            </a:r>
            <a:endParaRPr sz="2000">
              <a:latin typeface="Source Sans Pro"/>
              <a:ea typeface="Source Sans Pro"/>
              <a:cs typeface="Source Sans Pro"/>
              <a:sym typeface="Source Sans Pro"/>
            </a:endParaRPr>
          </a:p>
          <a:p>
            <a:pPr indent="-101600" lvl="0" marL="228600" rtl="0" algn="l">
              <a:lnSpc>
                <a:spcPct val="90000"/>
              </a:lnSpc>
              <a:spcBef>
                <a:spcPts val="1000"/>
              </a:spcBef>
              <a:spcAft>
                <a:spcPts val="0"/>
              </a:spcAft>
              <a:buSzPts val="2000"/>
              <a:buFont typeface="Arial"/>
              <a:buNone/>
            </a:pPr>
            <a:r>
              <a:t/>
            </a:r>
            <a:endParaRPr sz="2000">
              <a:latin typeface="Source Sans Pro"/>
              <a:ea typeface="Source Sans Pro"/>
              <a:cs typeface="Source Sans Pro"/>
              <a:sym typeface="Source Sans Pro"/>
            </a:endParaRPr>
          </a:p>
        </p:txBody>
      </p:sp>
      <p:sp>
        <p:nvSpPr>
          <p:cNvPr id="169" name="Google Shape;169;p7"/>
          <p:cNvSpPr txBox="1"/>
          <p:nvPr>
            <p:ph type="title"/>
          </p:nvPr>
        </p:nvSpPr>
        <p:spPr>
          <a:xfrm>
            <a:off x="1155932" y="489204"/>
            <a:ext cx="5253660" cy="50750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SzPts val="2600"/>
              <a:buNone/>
            </a:pPr>
            <a:r>
              <a:rPr lang="en" sz="2500">
                <a:solidFill>
                  <a:srgbClr val="000C33"/>
                </a:solidFill>
                <a:latin typeface="Roboto"/>
                <a:ea typeface="Roboto"/>
                <a:cs typeface="Roboto"/>
                <a:sym typeface="Roboto"/>
              </a:rPr>
              <a:t>Why Call it a Lifecycle?</a:t>
            </a:r>
            <a:endParaRPr sz="2500">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3"/>
          <p:cNvSpPr txBox="1"/>
          <p:nvPr/>
        </p:nvSpPr>
        <p:spPr>
          <a:xfrm>
            <a:off x="157500" y="143575"/>
            <a:ext cx="72348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400"/>
              <a:buFont typeface="Arial"/>
              <a:buNone/>
            </a:pPr>
            <a:r>
              <a:t/>
            </a:r>
            <a:endParaRPr b="1" i="0" sz="3000" u="none" cap="none" strike="noStrike">
              <a:solidFill>
                <a:srgbClr val="171947"/>
              </a:solidFill>
              <a:latin typeface="Source Sans Pro"/>
              <a:ea typeface="Source Sans Pro"/>
              <a:cs typeface="Source Sans Pro"/>
              <a:sym typeface="Source Sans Pro"/>
            </a:endParaRPr>
          </a:p>
        </p:txBody>
      </p:sp>
      <p:sp>
        <p:nvSpPr>
          <p:cNvPr id="175" name="Google Shape;175;p13"/>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6" name="Google Shape;176;p13"/>
          <p:cNvPicPr preferRelativeResize="0"/>
          <p:nvPr/>
        </p:nvPicPr>
        <p:blipFill rotWithShape="1">
          <a:blip r:embed="rId3">
            <a:alphaModFix/>
          </a:blip>
          <a:srcRect b="0" l="0" r="0" t="0"/>
          <a:stretch/>
        </p:blipFill>
        <p:spPr>
          <a:xfrm>
            <a:off x="7499941" y="143575"/>
            <a:ext cx="1470049" cy="854750"/>
          </a:xfrm>
          <a:prstGeom prst="rect">
            <a:avLst/>
          </a:prstGeom>
          <a:noFill/>
          <a:ln>
            <a:noFill/>
          </a:ln>
        </p:spPr>
      </p:pic>
      <p:sp>
        <p:nvSpPr>
          <p:cNvPr id="177" name="Google Shape;177;p13"/>
          <p:cNvSpPr txBox="1"/>
          <p:nvPr>
            <p:ph type="title"/>
          </p:nvPr>
        </p:nvSpPr>
        <p:spPr>
          <a:xfrm>
            <a:off x="1945170" y="1997265"/>
            <a:ext cx="5253660" cy="1148970"/>
          </a:xfrm>
          <a:prstGeom prst="rect">
            <a:avLst/>
          </a:prstGeom>
          <a:noFill/>
          <a:ln>
            <a:noFill/>
          </a:ln>
        </p:spPr>
        <p:txBody>
          <a:bodyPr anchorCtr="0" anchor="ctr" bIns="91425" lIns="91425" spcFirstLastPara="1" rIns="91425" wrap="square" tIns="91425">
            <a:noAutofit/>
          </a:bodyPr>
          <a:lstStyle/>
          <a:p>
            <a:pPr indent="0" lvl="0" marL="0" rtl="0" algn="ctr">
              <a:lnSpc>
                <a:spcPct val="90000"/>
              </a:lnSpc>
              <a:spcBef>
                <a:spcPts val="0"/>
              </a:spcBef>
              <a:spcAft>
                <a:spcPts val="0"/>
              </a:spcAft>
              <a:buSzPts val="4400"/>
              <a:buNone/>
            </a:pPr>
            <a:r>
              <a:rPr lang="en">
                <a:solidFill>
                  <a:srgbClr val="37437B"/>
                </a:solidFill>
                <a:latin typeface="Nunito"/>
                <a:ea typeface="Nunito"/>
                <a:cs typeface="Nunito"/>
                <a:sym typeface="Nunito"/>
              </a:rPr>
              <a:t>[02]</a:t>
            </a:r>
            <a:br>
              <a:rPr lang="en">
                <a:solidFill>
                  <a:srgbClr val="37437B"/>
                </a:solidFill>
                <a:latin typeface="Nunito"/>
                <a:ea typeface="Nunito"/>
                <a:cs typeface="Nunito"/>
                <a:sym typeface="Nunito"/>
              </a:rPr>
            </a:br>
            <a:r>
              <a:rPr lang="en">
                <a:solidFill>
                  <a:srgbClr val="37437B"/>
                </a:solidFill>
                <a:latin typeface="Nunito"/>
                <a:ea typeface="Nunito"/>
                <a:cs typeface="Nunito"/>
                <a:sym typeface="Nunito"/>
              </a:rPr>
              <a:t>Life Cycle Stages</a:t>
            </a:r>
            <a:endParaRPr>
              <a:solidFill>
                <a:srgbClr val="37437B"/>
              </a:solidFill>
              <a:latin typeface="Nunito"/>
              <a:ea typeface="Nunito"/>
              <a:cs typeface="Nunito"/>
              <a:sym typeface="Nuni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5"/>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83" name="Google Shape;183;p5"/>
          <p:cNvPicPr preferRelativeResize="0"/>
          <p:nvPr/>
        </p:nvPicPr>
        <p:blipFill rotWithShape="1">
          <a:blip r:embed="rId3">
            <a:alphaModFix/>
          </a:blip>
          <a:srcRect b="0" l="0" r="0" t="0"/>
          <a:stretch/>
        </p:blipFill>
        <p:spPr>
          <a:xfrm>
            <a:off x="7499941" y="143575"/>
            <a:ext cx="1470049" cy="854750"/>
          </a:xfrm>
          <a:prstGeom prst="rect">
            <a:avLst/>
          </a:prstGeom>
          <a:noFill/>
          <a:ln>
            <a:noFill/>
          </a:ln>
        </p:spPr>
      </p:pic>
      <p:sp>
        <p:nvSpPr>
          <p:cNvPr id="184" name="Google Shape;184;p5"/>
          <p:cNvSpPr txBox="1"/>
          <p:nvPr>
            <p:ph idx="1" type="body"/>
          </p:nvPr>
        </p:nvSpPr>
        <p:spPr>
          <a:xfrm>
            <a:off x="1155933" y="4863539"/>
            <a:ext cx="6110499" cy="279961"/>
          </a:xfrm>
          <a:prstGeom prst="rect">
            <a:avLst/>
          </a:prstGeom>
          <a:noFill/>
          <a:ln>
            <a:noFill/>
          </a:ln>
        </p:spPr>
        <p:txBody>
          <a:bodyPr anchorCtr="0" anchor="t" bIns="45700" lIns="91425" spcFirstLastPara="1" rIns="91425" wrap="square" tIns="45700">
            <a:noAutofit/>
          </a:bodyPr>
          <a:lstStyle/>
          <a:p>
            <a:pPr indent="0" lvl="0" marL="114300" rtl="0" algn="l">
              <a:lnSpc>
                <a:spcPct val="100000"/>
              </a:lnSpc>
              <a:spcBef>
                <a:spcPts val="0"/>
              </a:spcBef>
              <a:spcAft>
                <a:spcPts val="0"/>
              </a:spcAft>
              <a:buSzPts val="1000"/>
              <a:buNone/>
            </a:pPr>
            <a:r>
              <a:rPr lang="en"/>
              <a:t>Source: </a:t>
            </a:r>
            <a:r>
              <a:rPr lang="en" u="sng">
                <a:solidFill>
                  <a:schemeClr val="hlink"/>
                </a:solidFill>
                <a:hlinkClick r:id="rId4"/>
              </a:rPr>
              <a:t>What is a Data Science Life Cycle? - Data Science Process</a:t>
            </a:r>
            <a:endParaRPr/>
          </a:p>
        </p:txBody>
      </p:sp>
      <p:sp>
        <p:nvSpPr>
          <p:cNvPr id="185" name="Google Shape;185;p5"/>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p>
            <a:pPr indent="-241300" lvl="0" marL="228600" rtl="0" algn="l">
              <a:lnSpc>
                <a:spcPct val="90000"/>
              </a:lnSpc>
              <a:spcBef>
                <a:spcPts val="0"/>
              </a:spcBef>
              <a:spcAft>
                <a:spcPts val="0"/>
              </a:spcAft>
              <a:buSzPts val="2000"/>
              <a:buFont typeface="Source Sans Pro"/>
              <a:buChar char="•"/>
            </a:pPr>
            <a:r>
              <a:rPr lang="en" sz="2000">
                <a:latin typeface="Source Sans Pro"/>
                <a:ea typeface="Source Sans Pro"/>
                <a:cs typeface="Source Sans Pro"/>
                <a:sym typeface="Source Sans Pro"/>
              </a:rPr>
              <a:t>The first step is to produce a clear definition and understanding of the problem or business case and then translate that into a data science problem with actionable steps and goals</a:t>
            </a:r>
            <a:endParaRPr sz="1800">
              <a:latin typeface="Source Sans Pro"/>
              <a:ea typeface="Source Sans Pro"/>
              <a:cs typeface="Source Sans Pro"/>
              <a:sym typeface="Source Sans Pro"/>
            </a:endParaRPr>
          </a:p>
          <a:p>
            <a:pPr indent="-241300" lvl="0" marL="228600" rtl="0" algn="l">
              <a:lnSpc>
                <a:spcPct val="90000"/>
              </a:lnSpc>
              <a:spcBef>
                <a:spcPts val="1000"/>
              </a:spcBef>
              <a:spcAft>
                <a:spcPts val="0"/>
              </a:spcAft>
              <a:buSzPts val="2000"/>
              <a:buFont typeface="Source Sans Pro"/>
              <a:buChar char="•"/>
            </a:pPr>
            <a:r>
              <a:rPr lang="en" sz="2000">
                <a:latin typeface="Source Sans Pro"/>
                <a:ea typeface="Source Sans Pro"/>
                <a:cs typeface="Source Sans Pro"/>
                <a:sym typeface="Source Sans Pro"/>
              </a:rPr>
              <a:t>Starts with “why”</a:t>
            </a:r>
            <a:endParaRPr sz="1800">
              <a:latin typeface="Source Sans Pro"/>
              <a:ea typeface="Source Sans Pro"/>
              <a:cs typeface="Source Sans Pro"/>
              <a:sym typeface="Source Sans Pro"/>
            </a:endParaRPr>
          </a:p>
          <a:p>
            <a:pPr indent="-241300" lvl="1" marL="685800" rtl="0" algn="l">
              <a:lnSpc>
                <a:spcPct val="90000"/>
              </a:lnSpc>
              <a:spcBef>
                <a:spcPts val="500"/>
              </a:spcBef>
              <a:spcAft>
                <a:spcPts val="0"/>
              </a:spcAft>
              <a:buSzPts val="2000"/>
              <a:buFont typeface="Source Sans Pro"/>
              <a:buChar char="•"/>
            </a:pPr>
            <a:r>
              <a:rPr lang="en" sz="2000">
                <a:latin typeface="Source Sans Pro"/>
                <a:ea typeface="Source Sans Pro"/>
                <a:cs typeface="Source Sans Pro"/>
                <a:sym typeface="Source Sans Pro"/>
              </a:rPr>
              <a:t>State clearly the problem to be solved and why</a:t>
            </a:r>
            <a:endParaRPr sz="1800">
              <a:latin typeface="Source Sans Pro"/>
              <a:ea typeface="Source Sans Pro"/>
              <a:cs typeface="Source Sans Pro"/>
              <a:sym typeface="Source Sans Pro"/>
            </a:endParaRPr>
          </a:p>
          <a:p>
            <a:pPr indent="-241300" lvl="1" marL="685800" rtl="0" algn="l">
              <a:lnSpc>
                <a:spcPct val="90000"/>
              </a:lnSpc>
              <a:spcBef>
                <a:spcPts val="500"/>
              </a:spcBef>
              <a:spcAft>
                <a:spcPts val="0"/>
              </a:spcAft>
              <a:buSzPts val="2000"/>
              <a:buFont typeface="Source Sans Pro"/>
              <a:buChar char="•"/>
            </a:pPr>
            <a:r>
              <a:rPr lang="en" sz="2000">
                <a:latin typeface="Source Sans Pro"/>
                <a:ea typeface="Source Sans Pro"/>
                <a:cs typeface="Source Sans Pro"/>
                <a:sym typeface="Source Sans Pro"/>
              </a:rPr>
              <a:t>Define the potential value of the forthcoming project</a:t>
            </a:r>
            <a:endParaRPr sz="1800">
              <a:latin typeface="Source Sans Pro"/>
              <a:ea typeface="Source Sans Pro"/>
              <a:cs typeface="Source Sans Pro"/>
              <a:sym typeface="Source Sans Pro"/>
            </a:endParaRPr>
          </a:p>
          <a:p>
            <a:pPr indent="-241300" lvl="1" marL="685800" rtl="0" algn="l">
              <a:lnSpc>
                <a:spcPct val="90000"/>
              </a:lnSpc>
              <a:spcBef>
                <a:spcPts val="500"/>
              </a:spcBef>
              <a:spcAft>
                <a:spcPts val="0"/>
              </a:spcAft>
              <a:buSzPts val="2000"/>
              <a:buFont typeface="Source Sans Pro"/>
              <a:buChar char="•"/>
            </a:pPr>
            <a:r>
              <a:rPr lang="en" sz="2000">
                <a:latin typeface="Source Sans Pro"/>
                <a:ea typeface="Source Sans Pro"/>
                <a:cs typeface="Source Sans Pro"/>
                <a:sym typeface="Source Sans Pro"/>
              </a:rPr>
              <a:t>Identify the key stakeholders</a:t>
            </a:r>
            <a:endParaRPr sz="1800">
              <a:latin typeface="Source Sans Pro"/>
              <a:ea typeface="Source Sans Pro"/>
              <a:cs typeface="Source Sans Pro"/>
              <a:sym typeface="Source Sans Pro"/>
            </a:endParaRPr>
          </a:p>
          <a:p>
            <a:pPr indent="-241300" lvl="1" marL="685800" rtl="0" algn="l">
              <a:lnSpc>
                <a:spcPct val="90000"/>
              </a:lnSpc>
              <a:spcBef>
                <a:spcPts val="500"/>
              </a:spcBef>
              <a:spcAft>
                <a:spcPts val="0"/>
              </a:spcAft>
              <a:buSzPts val="2000"/>
              <a:buFont typeface="Source Sans Pro"/>
              <a:buChar char="•"/>
            </a:pPr>
            <a:r>
              <a:rPr lang="en" sz="2000">
                <a:latin typeface="Source Sans Pro"/>
                <a:ea typeface="Source Sans Pro"/>
                <a:cs typeface="Source Sans Pro"/>
                <a:sym typeface="Source Sans Pro"/>
              </a:rPr>
              <a:t>Identify the type of problem being solved</a:t>
            </a:r>
            <a:endParaRPr sz="1800">
              <a:latin typeface="Source Sans Pro"/>
              <a:ea typeface="Source Sans Pro"/>
              <a:cs typeface="Source Sans Pro"/>
              <a:sym typeface="Source Sans Pro"/>
            </a:endParaRPr>
          </a:p>
        </p:txBody>
      </p:sp>
      <p:sp>
        <p:nvSpPr>
          <p:cNvPr id="186" name="Google Shape;186;p5"/>
          <p:cNvSpPr txBox="1"/>
          <p:nvPr>
            <p:ph type="title"/>
          </p:nvPr>
        </p:nvSpPr>
        <p:spPr>
          <a:xfrm>
            <a:off x="1155932" y="489204"/>
            <a:ext cx="5253660" cy="50750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SzPts val="2600"/>
              <a:buNone/>
            </a:pPr>
            <a:r>
              <a:rPr lang="en">
                <a:solidFill>
                  <a:srgbClr val="000C33"/>
                </a:solidFill>
                <a:latin typeface="Roboto"/>
                <a:ea typeface="Roboto"/>
                <a:cs typeface="Roboto"/>
                <a:sym typeface="Roboto"/>
              </a:rPr>
              <a:t>Ideation</a:t>
            </a:r>
            <a:endParaRPr>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3"/>
          <p:cNvSpPr/>
          <p:nvPr/>
        </p:nvSpPr>
        <p:spPr>
          <a:xfrm>
            <a:off x="7392375" y="86000"/>
            <a:ext cx="2189700" cy="969900"/>
          </a:xfrm>
          <a:prstGeom prst="round2DiagRect">
            <a:avLst>
              <a:gd fmla="val 16667"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92" name="Google Shape;192;p23"/>
          <p:cNvPicPr preferRelativeResize="0"/>
          <p:nvPr/>
        </p:nvPicPr>
        <p:blipFill rotWithShape="1">
          <a:blip r:embed="rId3">
            <a:alphaModFix/>
          </a:blip>
          <a:srcRect b="0" l="0" r="0" t="0"/>
          <a:stretch/>
        </p:blipFill>
        <p:spPr>
          <a:xfrm>
            <a:off x="7499941" y="143575"/>
            <a:ext cx="1470049" cy="854750"/>
          </a:xfrm>
          <a:prstGeom prst="rect">
            <a:avLst/>
          </a:prstGeom>
          <a:noFill/>
          <a:ln>
            <a:noFill/>
          </a:ln>
        </p:spPr>
      </p:pic>
      <p:sp>
        <p:nvSpPr>
          <p:cNvPr id="193" name="Google Shape;193;p23"/>
          <p:cNvSpPr txBox="1"/>
          <p:nvPr>
            <p:ph idx="2" type="body"/>
          </p:nvPr>
        </p:nvSpPr>
        <p:spPr>
          <a:xfrm>
            <a:off x="1164364" y="1088625"/>
            <a:ext cx="7674836" cy="3311919"/>
          </a:xfrm>
          <a:prstGeom prst="rect">
            <a:avLst/>
          </a:prstGeom>
          <a:noFill/>
          <a:ln>
            <a:noFill/>
          </a:ln>
        </p:spPr>
        <p:txBody>
          <a:bodyPr anchorCtr="0" anchor="t" bIns="45700" lIns="91425" spcFirstLastPara="1" rIns="91425" wrap="square" tIns="45700">
            <a:noAutofit/>
          </a:bodyPr>
          <a:lstStyle/>
          <a:p>
            <a:pPr indent="-241300" lvl="0" marL="228600" rtl="0" algn="l">
              <a:lnSpc>
                <a:spcPct val="90000"/>
              </a:lnSpc>
              <a:spcBef>
                <a:spcPts val="0"/>
              </a:spcBef>
              <a:spcAft>
                <a:spcPts val="0"/>
              </a:spcAft>
              <a:buSzPts val="2000"/>
              <a:buFont typeface="Source Sans Pro"/>
              <a:buChar char="•"/>
            </a:pPr>
            <a:r>
              <a:rPr lang="en" sz="2000">
                <a:latin typeface="Source Sans Pro"/>
                <a:ea typeface="Source Sans Pro"/>
                <a:cs typeface="Source Sans Pro"/>
                <a:sym typeface="Source Sans Pro"/>
              </a:rPr>
              <a:t>Collecting data from relevant sources either in structured or unstructured form</a:t>
            </a:r>
            <a:endParaRPr sz="1800">
              <a:latin typeface="Source Sans Pro"/>
              <a:ea typeface="Source Sans Pro"/>
              <a:cs typeface="Source Sans Pro"/>
              <a:sym typeface="Source Sans Pro"/>
            </a:endParaRPr>
          </a:p>
          <a:p>
            <a:pPr indent="-241300" lvl="0" marL="228600" rtl="0" algn="l">
              <a:lnSpc>
                <a:spcPct val="90000"/>
              </a:lnSpc>
              <a:spcBef>
                <a:spcPts val="1000"/>
              </a:spcBef>
              <a:spcAft>
                <a:spcPts val="0"/>
              </a:spcAft>
              <a:buSzPts val="2000"/>
              <a:buFont typeface="Source Sans Pro"/>
              <a:buChar char="•"/>
            </a:pPr>
            <a:r>
              <a:rPr lang="en" sz="2000">
                <a:latin typeface="Source Sans Pro"/>
                <a:ea typeface="Source Sans Pro"/>
                <a:cs typeface="Source Sans Pro"/>
                <a:sym typeface="Source Sans Pro"/>
              </a:rPr>
              <a:t>Some common ways to get data:</a:t>
            </a:r>
            <a:endParaRPr sz="1800">
              <a:latin typeface="Source Sans Pro"/>
              <a:ea typeface="Source Sans Pro"/>
              <a:cs typeface="Source Sans Pro"/>
              <a:sym typeface="Source Sans Pro"/>
            </a:endParaRPr>
          </a:p>
          <a:p>
            <a:pPr indent="-241300" lvl="1" marL="685800" rtl="0" algn="l">
              <a:lnSpc>
                <a:spcPct val="90000"/>
              </a:lnSpc>
              <a:spcBef>
                <a:spcPts val="500"/>
              </a:spcBef>
              <a:spcAft>
                <a:spcPts val="0"/>
              </a:spcAft>
              <a:buSzPts val="2000"/>
              <a:buFont typeface="Source Sans Pro"/>
              <a:buChar char="•"/>
            </a:pPr>
            <a:r>
              <a:rPr lang="en" sz="2000">
                <a:latin typeface="Source Sans Pro"/>
                <a:ea typeface="Source Sans Pro"/>
                <a:cs typeface="Source Sans Pro"/>
                <a:sym typeface="Source Sans Pro"/>
              </a:rPr>
              <a:t>Kaggle</a:t>
            </a:r>
            <a:endParaRPr sz="1800">
              <a:latin typeface="Source Sans Pro"/>
              <a:ea typeface="Source Sans Pro"/>
              <a:cs typeface="Source Sans Pro"/>
              <a:sym typeface="Source Sans Pro"/>
            </a:endParaRPr>
          </a:p>
          <a:p>
            <a:pPr indent="-241300" lvl="1" marL="685800" rtl="0" algn="l">
              <a:lnSpc>
                <a:spcPct val="90000"/>
              </a:lnSpc>
              <a:spcBef>
                <a:spcPts val="500"/>
              </a:spcBef>
              <a:spcAft>
                <a:spcPts val="0"/>
              </a:spcAft>
              <a:buSzPts val="2000"/>
              <a:buFont typeface="Source Sans Pro"/>
              <a:buChar char="•"/>
            </a:pPr>
            <a:r>
              <a:rPr lang="en" sz="2000">
                <a:latin typeface="Source Sans Pro"/>
                <a:ea typeface="Source Sans Pro"/>
                <a:cs typeface="Source Sans Pro"/>
                <a:sym typeface="Source Sans Pro"/>
              </a:rPr>
              <a:t>Public websites (i.e. government websites)</a:t>
            </a:r>
            <a:endParaRPr sz="1800">
              <a:latin typeface="Source Sans Pro"/>
              <a:ea typeface="Source Sans Pro"/>
              <a:cs typeface="Source Sans Pro"/>
              <a:sym typeface="Source Sans Pro"/>
            </a:endParaRPr>
          </a:p>
          <a:p>
            <a:pPr indent="-241300" lvl="1" marL="685800" rtl="0" algn="l">
              <a:lnSpc>
                <a:spcPct val="90000"/>
              </a:lnSpc>
              <a:spcBef>
                <a:spcPts val="500"/>
              </a:spcBef>
              <a:spcAft>
                <a:spcPts val="0"/>
              </a:spcAft>
              <a:buSzPts val="2000"/>
              <a:buFont typeface="Source Sans Pro"/>
              <a:buChar char="•"/>
            </a:pPr>
            <a:r>
              <a:rPr lang="en" sz="2000">
                <a:latin typeface="Source Sans Pro"/>
                <a:ea typeface="Source Sans Pro"/>
                <a:cs typeface="Source Sans Pro"/>
                <a:sym typeface="Source Sans Pro"/>
              </a:rPr>
              <a:t>APIs</a:t>
            </a:r>
            <a:endParaRPr sz="1800">
              <a:latin typeface="Source Sans Pro"/>
              <a:ea typeface="Source Sans Pro"/>
              <a:cs typeface="Source Sans Pro"/>
              <a:sym typeface="Source Sans Pro"/>
            </a:endParaRPr>
          </a:p>
          <a:p>
            <a:pPr indent="-241300" lvl="1" marL="685800" rtl="0" algn="l">
              <a:lnSpc>
                <a:spcPct val="90000"/>
              </a:lnSpc>
              <a:spcBef>
                <a:spcPts val="500"/>
              </a:spcBef>
              <a:spcAft>
                <a:spcPts val="0"/>
              </a:spcAft>
              <a:buSzPts val="2000"/>
              <a:buFont typeface="Source Sans Pro"/>
              <a:buChar char="•"/>
            </a:pPr>
            <a:r>
              <a:rPr lang="en" sz="2000">
                <a:latin typeface="Source Sans Pro"/>
                <a:ea typeface="Source Sans Pro"/>
                <a:cs typeface="Source Sans Pro"/>
                <a:sym typeface="Source Sans Pro"/>
              </a:rPr>
              <a:t>Web scraping</a:t>
            </a:r>
            <a:endParaRPr sz="1800">
              <a:latin typeface="Source Sans Pro"/>
              <a:ea typeface="Source Sans Pro"/>
              <a:cs typeface="Source Sans Pro"/>
              <a:sym typeface="Source Sans Pro"/>
            </a:endParaRPr>
          </a:p>
          <a:p>
            <a:pPr indent="-241300" lvl="1" marL="685800" rtl="0" algn="l">
              <a:lnSpc>
                <a:spcPct val="90000"/>
              </a:lnSpc>
              <a:spcBef>
                <a:spcPts val="500"/>
              </a:spcBef>
              <a:spcAft>
                <a:spcPts val="0"/>
              </a:spcAft>
              <a:buSzPts val="2000"/>
              <a:buFont typeface="Source Sans Pro"/>
              <a:buChar char="•"/>
            </a:pPr>
            <a:r>
              <a:rPr lang="en" sz="2000">
                <a:latin typeface="Source Sans Pro"/>
                <a:ea typeface="Source Sans Pro"/>
                <a:cs typeface="Source Sans Pro"/>
                <a:sym typeface="Source Sans Pro"/>
              </a:rPr>
              <a:t>Gather your own data (i.e. surveys, questionnaire, etc.)</a:t>
            </a:r>
            <a:endParaRPr sz="1800">
              <a:latin typeface="Source Sans Pro"/>
              <a:ea typeface="Source Sans Pro"/>
              <a:cs typeface="Source Sans Pro"/>
              <a:sym typeface="Source Sans Pro"/>
            </a:endParaRPr>
          </a:p>
        </p:txBody>
      </p:sp>
      <p:sp>
        <p:nvSpPr>
          <p:cNvPr id="194" name="Google Shape;194;p23"/>
          <p:cNvSpPr txBox="1"/>
          <p:nvPr>
            <p:ph type="title"/>
          </p:nvPr>
        </p:nvSpPr>
        <p:spPr>
          <a:xfrm>
            <a:off x="1155932" y="489204"/>
            <a:ext cx="5253660" cy="50750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SzPts val="2600"/>
              <a:buNone/>
            </a:pPr>
            <a:r>
              <a:rPr lang="en">
                <a:solidFill>
                  <a:srgbClr val="000C33"/>
                </a:solidFill>
                <a:latin typeface="Roboto"/>
                <a:ea typeface="Roboto"/>
                <a:cs typeface="Roboto"/>
                <a:sym typeface="Roboto"/>
              </a:rPr>
              <a:t>Data Acquisition</a:t>
            </a:r>
            <a:endParaRPr>
              <a:latin typeface="Roboto"/>
              <a:ea typeface="Roboto"/>
              <a:cs typeface="Roboto"/>
              <a:sym typeface="Roboto"/>
            </a:endParaRPr>
          </a:p>
        </p:txBody>
      </p:sp>
      <p:sp>
        <p:nvSpPr>
          <p:cNvPr id="195" name="Google Shape;195;p23"/>
          <p:cNvSpPr txBox="1"/>
          <p:nvPr>
            <p:ph idx="1" type="body"/>
          </p:nvPr>
        </p:nvSpPr>
        <p:spPr>
          <a:xfrm>
            <a:off x="1155918" y="4863550"/>
            <a:ext cx="6236400" cy="230400"/>
          </a:xfrm>
          <a:prstGeom prst="rect">
            <a:avLst/>
          </a:prstGeom>
          <a:noFill/>
          <a:ln>
            <a:noFill/>
          </a:ln>
        </p:spPr>
        <p:txBody>
          <a:bodyPr anchorCtr="0" anchor="t" bIns="45700" lIns="91425" spcFirstLastPara="1" rIns="91425" wrap="square" tIns="45700">
            <a:noAutofit/>
          </a:bodyPr>
          <a:lstStyle/>
          <a:p>
            <a:pPr indent="0" lvl="0" marL="114300" rtl="0" algn="l">
              <a:lnSpc>
                <a:spcPct val="100000"/>
              </a:lnSpc>
              <a:spcBef>
                <a:spcPts val="0"/>
              </a:spcBef>
              <a:spcAft>
                <a:spcPts val="0"/>
              </a:spcAft>
              <a:buSzPts val="1000"/>
              <a:buNone/>
            </a:pPr>
            <a:r>
              <a:rPr lang="en"/>
              <a:t>Source: </a:t>
            </a:r>
            <a:r>
              <a:rPr lang="en" sz="1100" u="sng">
                <a:solidFill>
                  <a:schemeClr val="hlink"/>
                </a:solidFill>
                <a:hlinkClick r:id="rId4"/>
              </a:rPr>
              <a:t>Data Science life Cycle | Towards Data Science</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